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356" r:id="rId6"/>
    <p:sldId id="355" r:id="rId7"/>
    <p:sldId id="335" r:id="rId8"/>
    <p:sldId id="360" r:id="rId9"/>
    <p:sldId id="363" r:id="rId10"/>
    <p:sldId id="358" r:id="rId11"/>
    <p:sldId id="359" r:id="rId12"/>
    <p:sldId id="364" r:id="rId13"/>
    <p:sldId id="259" r:id="rId14"/>
    <p:sldId id="336" r:id="rId15"/>
    <p:sldId id="258" r:id="rId16"/>
    <p:sldId id="361" r:id="rId17"/>
    <p:sldId id="35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52301-A164-4ED4-B14E-84173AB8C2FA}" v="3" dt="2021-05-03T12:01:56.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62" d="100"/>
          <a:sy n="162" d="100"/>
        </p:scale>
        <p:origin x="1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9C7F5-E72E-45A9-BDB4-6112DF773CEC}"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sv-SE"/>
        </a:p>
      </dgm:t>
    </dgm:pt>
    <dgm:pt modelId="{7D5E0A78-9605-446D-B912-D2E01C194103}">
      <dgm:prSet phldrT="[Text]" custT="1"/>
      <dgm:spPr/>
      <dgm:t>
        <a:bodyPr/>
        <a:lstStyle/>
        <a:p>
          <a:r>
            <a:rPr lang="sv-SE" sz="1800" dirty="0">
              <a:latin typeface="Abadi" panose="020B0604020104020204" pitchFamily="34" charset="0"/>
            </a:rPr>
            <a:t>Medlemmarna</a:t>
          </a:r>
        </a:p>
      </dgm:t>
    </dgm:pt>
    <dgm:pt modelId="{7284EF12-4A95-4D77-89BE-173D1479D0ED}" type="parTrans" cxnId="{5715698D-8880-4188-9BFD-2642092541F3}">
      <dgm:prSet/>
      <dgm:spPr/>
      <dgm:t>
        <a:bodyPr/>
        <a:lstStyle/>
        <a:p>
          <a:endParaRPr lang="sv-SE"/>
        </a:p>
      </dgm:t>
    </dgm:pt>
    <dgm:pt modelId="{C413B93D-FC5B-4025-94DF-B5E1168C3435}" type="sibTrans" cxnId="{5715698D-8880-4188-9BFD-2642092541F3}">
      <dgm:prSet/>
      <dgm:spPr/>
      <dgm:t>
        <a:bodyPr/>
        <a:lstStyle/>
        <a:p>
          <a:endParaRPr lang="sv-SE"/>
        </a:p>
      </dgm:t>
    </dgm:pt>
    <dgm:pt modelId="{60C3FCE4-4B2B-4A10-B533-0314B8602B78}">
      <dgm:prSet phldrT="[Text]" custT="1"/>
      <dgm:spPr/>
      <dgm:t>
        <a:bodyPr/>
        <a:lstStyle/>
        <a:p>
          <a:r>
            <a:rPr lang="sv-SE" sz="1800" dirty="0">
              <a:latin typeface="Abadi" panose="020B0604020104020204" pitchFamily="34" charset="0"/>
            </a:rPr>
            <a:t>Kårfullmäktige </a:t>
          </a:r>
        </a:p>
      </dgm:t>
    </dgm:pt>
    <dgm:pt modelId="{826F8A7B-E197-4294-AB46-1E1E025FC4A2}" type="parTrans" cxnId="{D7D0CBDB-1BBE-48A9-B142-B170C342ABE3}">
      <dgm:prSet/>
      <dgm:spPr/>
      <dgm:t>
        <a:bodyPr/>
        <a:lstStyle/>
        <a:p>
          <a:endParaRPr lang="sv-SE"/>
        </a:p>
      </dgm:t>
    </dgm:pt>
    <dgm:pt modelId="{6421F99F-F314-495D-9E9D-31F036324ED5}" type="sibTrans" cxnId="{D7D0CBDB-1BBE-48A9-B142-B170C342ABE3}">
      <dgm:prSet/>
      <dgm:spPr/>
      <dgm:t>
        <a:bodyPr/>
        <a:lstStyle/>
        <a:p>
          <a:endParaRPr lang="sv-SE"/>
        </a:p>
      </dgm:t>
    </dgm:pt>
    <dgm:pt modelId="{F928B645-A4AC-4417-BD81-C197D877AB1C}">
      <dgm:prSet custT="1"/>
      <dgm:spPr/>
      <dgm:t>
        <a:bodyPr/>
        <a:lstStyle/>
        <a:p>
          <a:r>
            <a:rPr lang="sv-SE" sz="1800" dirty="0">
              <a:latin typeface="Abadi" panose="020B0604020104020204" pitchFamily="34" charset="0"/>
            </a:rPr>
            <a:t>Kårstyrelse</a:t>
          </a:r>
        </a:p>
      </dgm:t>
    </dgm:pt>
    <dgm:pt modelId="{806FD1C1-65F4-4CD7-A779-5E599DB60CFA}" type="parTrans" cxnId="{11CD8B0D-A4CB-436C-82EC-63288362E112}">
      <dgm:prSet/>
      <dgm:spPr/>
      <dgm:t>
        <a:bodyPr/>
        <a:lstStyle/>
        <a:p>
          <a:endParaRPr lang="sv-SE"/>
        </a:p>
      </dgm:t>
    </dgm:pt>
    <dgm:pt modelId="{F4B4622E-4DB8-42F2-B3E4-0ABF421BDBC7}" type="sibTrans" cxnId="{11CD8B0D-A4CB-436C-82EC-63288362E112}">
      <dgm:prSet/>
      <dgm:spPr/>
      <dgm:t>
        <a:bodyPr/>
        <a:lstStyle/>
        <a:p>
          <a:endParaRPr lang="sv-SE"/>
        </a:p>
      </dgm:t>
    </dgm:pt>
    <dgm:pt modelId="{9307B987-B3C9-44E6-85F0-2873C62DEFBD}" type="asst">
      <dgm:prSet custT="1"/>
      <dgm:spPr/>
      <dgm:t>
        <a:bodyPr/>
        <a:lstStyle/>
        <a:p>
          <a:r>
            <a:rPr lang="sv-SE" sz="1800" dirty="0">
              <a:latin typeface="Abadi" panose="020B0604020104020204" pitchFamily="34" charset="0"/>
            </a:rPr>
            <a:t>Utskott</a:t>
          </a:r>
        </a:p>
      </dgm:t>
    </dgm:pt>
    <dgm:pt modelId="{00DCFB0D-1665-4275-813E-286ACF65C29A}" type="parTrans" cxnId="{82467555-7A76-4A63-9555-CE959CF142D1}">
      <dgm:prSet/>
      <dgm:spPr/>
      <dgm:t>
        <a:bodyPr/>
        <a:lstStyle/>
        <a:p>
          <a:endParaRPr lang="sv-SE"/>
        </a:p>
      </dgm:t>
    </dgm:pt>
    <dgm:pt modelId="{205D18E7-1155-40C4-853B-9BD973EEDCC6}" type="sibTrans" cxnId="{82467555-7A76-4A63-9555-CE959CF142D1}">
      <dgm:prSet/>
      <dgm:spPr/>
      <dgm:t>
        <a:bodyPr/>
        <a:lstStyle/>
        <a:p>
          <a:endParaRPr lang="sv-SE"/>
        </a:p>
      </dgm:t>
    </dgm:pt>
    <dgm:pt modelId="{2BD90C8D-D95D-4401-80DF-E82975569863}" type="asst">
      <dgm:prSet custT="1"/>
      <dgm:spPr/>
      <dgm:t>
        <a:bodyPr/>
        <a:lstStyle/>
        <a:p>
          <a:r>
            <a:rPr lang="sv-SE" sz="1800" dirty="0">
              <a:latin typeface="Abadi" panose="020B0604020104020204" pitchFamily="34" charset="0"/>
            </a:rPr>
            <a:t>Utbildnings-bevakare</a:t>
          </a:r>
        </a:p>
      </dgm:t>
    </dgm:pt>
    <dgm:pt modelId="{D85D7296-9C0B-446B-BE76-BE103A0AD09D}" type="parTrans" cxnId="{78DC94C1-624E-469F-9D59-5077585C9DB9}">
      <dgm:prSet/>
      <dgm:spPr/>
      <dgm:t>
        <a:bodyPr/>
        <a:lstStyle/>
        <a:p>
          <a:endParaRPr lang="sv-SE"/>
        </a:p>
      </dgm:t>
    </dgm:pt>
    <dgm:pt modelId="{6FE97668-41CE-4615-8641-993701480CB3}" type="sibTrans" cxnId="{78DC94C1-624E-469F-9D59-5077585C9DB9}">
      <dgm:prSet/>
      <dgm:spPr/>
      <dgm:t>
        <a:bodyPr/>
        <a:lstStyle/>
        <a:p>
          <a:endParaRPr lang="sv-SE"/>
        </a:p>
      </dgm:t>
    </dgm:pt>
    <dgm:pt modelId="{0ADB8891-3ABC-4413-A53D-C0097B92BDCB}" type="pres">
      <dgm:prSet presAssocID="{9BA9C7F5-E72E-45A9-BDB4-6112DF773CEC}" presName="hierChild1" presStyleCnt="0">
        <dgm:presLayoutVars>
          <dgm:orgChart val="1"/>
          <dgm:chPref val="1"/>
          <dgm:dir/>
          <dgm:animOne val="branch"/>
          <dgm:animLvl val="lvl"/>
          <dgm:resizeHandles/>
        </dgm:presLayoutVars>
      </dgm:prSet>
      <dgm:spPr/>
    </dgm:pt>
    <dgm:pt modelId="{B1B6EE14-0F85-4FD7-93FF-15308EB987E3}" type="pres">
      <dgm:prSet presAssocID="{7D5E0A78-9605-446D-B912-D2E01C194103}" presName="hierRoot1" presStyleCnt="0">
        <dgm:presLayoutVars>
          <dgm:hierBranch val="init"/>
        </dgm:presLayoutVars>
      </dgm:prSet>
      <dgm:spPr/>
    </dgm:pt>
    <dgm:pt modelId="{B7EF8885-4818-44DA-97D0-E22188F3FEF7}" type="pres">
      <dgm:prSet presAssocID="{7D5E0A78-9605-446D-B912-D2E01C194103}" presName="rootComposite1" presStyleCnt="0"/>
      <dgm:spPr/>
    </dgm:pt>
    <dgm:pt modelId="{0290DBEC-1D7B-4158-8597-932FD4C69E07}" type="pres">
      <dgm:prSet presAssocID="{7D5E0A78-9605-446D-B912-D2E01C194103}" presName="rootText1" presStyleLbl="node0" presStyleIdx="0" presStyleCnt="1">
        <dgm:presLayoutVars>
          <dgm:chPref val="3"/>
        </dgm:presLayoutVars>
      </dgm:prSet>
      <dgm:spPr/>
    </dgm:pt>
    <dgm:pt modelId="{0C7984FF-425E-43AF-8D93-610A7D3EACF0}" type="pres">
      <dgm:prSet presAssocID="{7D5E0A78-9605-446D-B912-D2E01C194103}" presName="rootConnector1" presStyleLbl="node1" presStyleIdx="0" presStyleCnt="0"/>
      <dgm:spPr/>
    </dgm:pt>
    <dgm:pt modelId="{A4B47F7D-7929-4693-A516-29EA9C1A74B4}" type="pres">
      <dgm:prSet presAssocID="{7D5E0A78-9605-446D-B912-D2E01C194103}" presName="hierChild2" presStyleCnt="0"/>
      <dgm:spPr/>
    </dgm:pt>
    <dgm:pt modelId="{B30B3B35-9405-470A-958E-D76EAD92BD2C}" type="pres">
      <dgm:prSet presAssocID="{826F8A7B-E197-4294-AB46-1E1E025FC4A2}" presName="Name37" presStyleLbl="parChTrans1D2" presStyleIdx="0" presStyleCnt="1"/>
      <dgm:spPr/>
    </dgm:pt>
    <dgm:pt modelId="{C01A7CBB-A6FD-400D-A462-A5ADF3D6A7FD}" type="pres">
      <dgm:prSet presAssocID="{60C3FCE4-4B2B-4A10-B533-0314B8602B78}" presName="hierRoot2" presStyleCnt="0">
        <dgm:presLayoutVars>
          <dgm:hierBranch val="init"/>
        </dgm:presLayoutVars>
      </dgm:prSet>
      <dgm:spPr/>
    </dgm:pt>
    <dgm:pt modelId="{3D83CDBB-F2BE-48EF-912E-F8542A8B70B9}" type="pres">
      <dgm:prSet presAssocID="{60C3FCE4-4B2B-4A10-B533-0314B8602B78}" presName="rootComposite" presStyleCnt="0"/>
      <dgm:spPr/>
    </dgm:pt>
    <dgm:pt modelId="{BEFD0B75-861A-40EE-BB9C-7961633B65E4}" type="pres">
      <dgm:prSet presAssocID="{60C3FCE4-4B2B-4A10-B533-0314B8602B78}" presName="rootText" presStyleLbl="node2" presStyleIdx="0" presStyleCnt="1">
        <dgm:presLayoutVars>
          <dgm:chPref val="3"/>
        </dgm:presLayoutVars>
      </dgm:prSet>
      <dgm:spPr/>
    </dgm:pt>
    <dgm:pt modelId="{817E12BE-ECFE-492D-A06F-645679CA1935}" type="pres">
      <dgm:prSet presAssocID="{60C3FCE4-4B2B-4A10-B533-0314B8602B78}" presName="rootConnector" presStyleLbl="node2" presStyleIdx="0" presStyleCnt="1"/>
      <dgm:spPr/>
    </dgm:pt>
    <dgm:pt modelId="{C29F1185-6B99-45AC-815A-99FCE9DA7544}" type="pres">
      <dgm:prSet presAssocID="{60C3FCE4-4B2B-4A10-B533-0314B8602B78}" presName="hierChild4" presStyleCnt="0"/>
      <dgm:spPr/>
    </dgm:pt>
    <dgm:pt modelId="{89180E57-3B36-4CA8-BE80-73B6D5411907}" type="pres">
      <dgm:prSet presAssocID="{806FD1C1-65F4-4CD7-A779-5E599DB60CFA}" presName="Name37" presStyleLbl="parChTrans1D3" presStyleIdx="0" presStyleCnt="1"/>
      <dgm:spPr/>
    </dgm:pt>
    <dgm:pt modelId="{9B69D5A0-D2BF-41AB-94C1-18B1F220C20E}" type="pres">
      <dgm:prSet presAssocID="{F928B645-A4AC-4417-BD81-C197D877AB1C}" presName="hierRoot2" presStyleCnt="0">
        <dgm:presLayoutVars>
          <dgm:hierBranch val="init"/>
        </dgm:presLayoutVars>
      </dgm:prSet>
      <dgm:spPr/>
    </dgm:pt>
    <dgm:pt modelId="{C3FAA12C-FA8F-4D1B-AB4B-6A47B6FF9940}" type="pres">
      <dgm:prSet presAssocID="{F928B645-A4AC-4417-BD81-C197D877AB1C}" presName="rootComposite" presStyleCnt="0"/>
      <dgm:spPr/>
    </dgm:pt>
    <dgm:pt modelId="{31A360A9-4C8D-4D96-AAD8-16619EE6E6F6}" type="pres">
      <dgm:prSet presAssocID="{F928B645-A4AC-4417-BD81-C197D877AB1C}" presName="rootText" presStyleLbl="node3" presStyleIdx="0" presStyleCnt="1">
        <dgm:presLayoutVars>
          <dgm:chPref val="3"/>
        </dgm:presLayoutVars>
      </dgm:prSet>
      <dgm:spPr/>
    </dgm:pt>
    <dgm:pt modelId="{2E61CE35-A844-476E-AE58-141E5E9125CE}" type="pres">
      <dgm:prSet presAssocID="{F928B645-A4AC-4417-BD81-C197D877AB1C}" presName="rootConnector" presStyleLbl="node3" presStyleIdx="0" presStyleCnt="1"/>
      <dgm:spPr/>
    </dgm:pt>
    <dgm:pt modelId="{39094A97-D933-4541-8CE7-8628872900D7}" type="pres">
      <dgm:prSet presAssocID="{F928B645-A4AC-4417-BD81-C197D877AB1C}" presName="hierChild4" presStyleCnt="0"/>
      <dgm:spPr/>
    </dgm:pt>
    <dgm:pt modelId="{F90DE8D4-1007-4790-8650-9E90E323A278}" type="pres">
      <dgm:prSet presAssocID="{F928B645-A4AC-4417-BD81-C197D877AB1C}" presName="hierChild5" presStyleCnt="0"/>
      <dgm:spPr/>
    </dgm:pt>
    <dgm:pt modelId="{33019403-5CFA-437E-B81E-C550FBBFAFC8}" type="pres">
      <dgm:prSet presAssocID="{00DCFB0D-1665-4275-813E-286ACF65C29A}" presName="Name111" presStyleLbl="parChTrans1D4" presStyleIdx="0" presStyleCnt="2"/>
      <dgm:spPr/>
    </dgm:pt>
    <dgm:pt modelId="{F25F199D-FA11-47C6-AF92-77CB0D9E928C}" type="pres">
      <dgm:prSet presAssocID="{9307B987-B3C9-44E6-85F0-2873C62DEFBD}" presName="hierRoot3" presStyleCnt="0">
        <dgm:presLayoutVars>
          <dgm:hierBranch val="init"/>
        </dgm:presLayoutVars>
      </dgm:prSet>
      <dgm:spPr/>
    </dgm:pt>
    <dgm:pt modelId="{B70C7A94-A1D4-4B23-B596-A32A1B61EEA9}" type="pres">
      <dgm:prSet presAssocID="{9307B987-B3C9-44E6-85F0-2873C62DEFBD}" presName="rootComposite3" presStyleCnt="0"/>
      <dgm:spPr/>
    </dgm:pt>
    <dgm:pt modelId="{E61A130B-BDD9-470E-9464-B31B8D315392}" type="pres">
      <dgm:prSet presAssocID="{9307B987-B3C9-44E6-85F0-2873C62DEFBD}" presName="rootText3" presStyleLbl="asst3" presStyleIdx="0" presStyleCnt="2">
        <dgm:presLayoutVars>
          <dgm:chPref val="3"/>
        </dgm:presLayoutVars>
      </dgm:prSet>
      <dgm:spPr/>
    </dgm:pt>
    <dgm:pt modelId="{25941981-6EE1-4A74-9FF1-9FEAE28F4399}" type="pres">
      <dgm:prSet presAssocID="{9307B987-B3C9-44E6-85F0-2873C62DEFBD}" presName="rootConnector3" presStyleLbl="asst3" presStyleIdx="0" presStyleCnt="2"/>
      <dgm:spPr/>
    </dgm:pt>
    <dgm:pt modelId="{D77C1E2F-BE38-448F-8D76-B6B973D58F95}" type="pres">
      <dgm:prSet presAssocID="{9307B987-B3C9-44E6-85F0-2873C62DEFBD}" presName="hierChild6" presStyleCnt="0"/>
      <dgm:spPr/>
    </dgm:pt>
    <dgm:pt modelId="{67F21888-7D2A-4269-A328-343E418AEB51}" type="pres">
      <dgm:prSet presAssocID="{9307B987-B3C9-44E6-85F0-2873C62DEFBD}" presName="hierChild7" presStyleCnt="0"/>
      <dgm:spPr/>
    </dgm:pt>
    <dgm:pt modelId="{085B0D1C-4A72-483E-9BDD-F5F53AAC405F}" type="pres">
      <dgm:prSet presAssocID="{D85D7296-9C0B-446B-BE76-BE103A0AD09D}" presName="Name111" presStyleLbl="parChTrans1D4" presStyleIdx="1" presStyleCnt="2"/>
      <dgm:spPr/>
    </dgm:pt>
    <dgm:pt modelId="{A201F527-DD6B-42FA-9631-E51F3C8B19D0}" type="pres">
      <dgm:prSet presAssocID="{2BD90C8D-D95D-4401-80DF-E82975569863}" presName="hierRoot3" presStyleCnt="0">
        <dgm:presLayoutVars>
          <dgm:hierBranch val="init"/>
        </dgm:presLayoutVars>
      </dgm:prSet>
      <dgm:spPr/>
    </dgm:pt>
    <dgm:pt modelId="{771D60D8-A1B1-4D98-803B-6E46460BE688}" type="pres">
      <dgm:prSet presAssocID="{2BD90C8D-D95D-4401-80DF-E82975569863}" presName="rootComposite3" presStyleCnt="0"/>
      <dgm:spPr/>
    </dgm:pt>
    <dgm:pt modelId="{2B8A5188-C120-48F9-A903-CF48BB29DF04}" type="pres">
      <dgm:prSet presAssocID="{2BD90C8D-D95D-4401-80DF-E82975569863}" presName="rootText3" presStyleLbl="asst3" presStyleIdx="1" presStyleCnt="2">
        <dgm:presLayoutVars>
          <dgm:chPref val="3"/>
        </dgm:presLayoutVars>
      </dgm:prSet>
      <dgm:spPr/>
    </dgm:pt>
    <dgm:pt modelId="{ADC4C577-05C4-4ED8-A80E-36FA24BF01AC}" type="pres">
      <dgm:prSet presAssocID="{2BD90C8D-D95D-4401-80DF-E82975569863}" presName="rootConnector3" presStyleLbl="asst3" presStyleIdx="1" presStyleCnt="2"/>
      <dgm:spPr/>
    </dgm:pt>
    <dgm:pt modelId="{ECD4D80E-F43E-4656-ACFA-490F63B67760}" type="pres">
      <dgm:prSet presAssocID="{2BD90C8D-D95D-4401-80DF-E82975569863}" presName="hierChild6" presStyleCnt="0"/>
      <dgm:spPr/>
    </dgm:pt>
    <dgm:pt modelId="{9DF2D6AE-43CF-43CD-9B93-7B03D598DE49}" type="pres">
      <dgm:prSet presAssocID="{2BD90C8D-D95D-4401-80DF-E82975569863}" presName="hierChild7" presStyleCnt="0"/>
      <dgm:spPr/>
    </dgm:pt>
    <dgm:pt modelId="{5B3932D6-C9BD-4B6A-A910-10A9BC9C32B1}" type="pres">
      <dgm:prSet presAssocID="{60C3FCE4-4B2B-4A10-B533-0314B8602B78}" presName="hierChild5" presStyleCnt="0"/>
      <dgm:spPr/>
    </dgm:pt>
    <dgm:pt modelId="{BAA82EAC-64F0-4B0C-98B9-212C710C842C}" type="pres">
      <dgm:prSet presAssocID="{7D5E0A78-9605-446D-B912-D2E01C194103}" presName="hierChild3" presStyleCnt="0"/>
      <dgm:spPr/>
    </dgm:pt>
  </dgm:ptLst>
  <dgm:cxnLst>
    <dgm:cxn modelId="{DF51FB02-2F1B-45D1-A804-3731FAFA1D83}" type="presOf" srcId="{D85D7296-9C0B-446B-BE76-BE103A0AD09D}" destId="{085B0D1C-4A72-483E-9BDD-F5F53AAC405F}" srcOrd="0" destOrd="0" presId="urn:microsoft.com/office/officeart/2005/8/layout/orgChart1"/>
    <dgm:cxn modelId="{11CD8B0D-A4CB-436C-82EC-63288362E112}" srcId="{60C3FCE4-4B2B-4A10-B533-0314B8602B78}" destId="{F928B645-A4AC-4417-BD81-C197D877AB1C}" srcOrd="0" destOrd="0" parTransId="{806FD1C1-65F4-4CD7-A779-5E599DB60CFA}" sibTransId="{F4B4622E-4DB8-42F2-B3E4-0ABF421BDBC7}"/>
    <dgm:cxn modelId="{98902616-ECD7-4B41-9282-BB067CCD01BF}" type="presOf" srcId="{60C3FCE4-4B2B-4A10-B533-0314B8602B78}" destId="{817E12BE-ECFE-492D-A06F-645679CA1935}" srcOrd="1" destOrd="0" presId="urn:microsoft.com/office/officeart/2005/8/layout/orgChart1"/>
    <dgm:cxn modelId="{47EA3D1B-3B11-42AF-B10D-EA51ED3F871B}" type="presOf" srcId="{826F8A7B-E197-4294-AB46-1E1E025FC4A2}" destId="{B30B3B35-9405-470A-958E-D76EAD92BD2C}" srcOrd="0" destOrd="0" presId="urn:microsoft.com/office/officeart/2005/8/layout/orgChart1"/>
    <dgm:cxn modelId="{9B284F20-5A17-4697-9D15-9EF81932E0DA}" type="presOf" srcId="{2BD90C8D-D95D-4401-80DF-E82975569863}" destId="{ADC4C577-05C4-4ED8-A80E-36FA24BF01AC}" srcOrd="1" destOrd="0" presId="urn:microsoft.com/office/officeart/2005/8/layout/orgChart1"/>
    <dgm:cxn modelId="{EEA1C326-784D-4C69-9B34-579D84E58B98}" type="presOf" srcId="{9307B987-B3C9-44E6-85F0-2873C62DEFBD}" destId="{25941981-6EE1-4A74-9FF1-9FEAE28F4399}" srcOrd="1" destOrd="0" presId="urn:microsoft.com/office/officeart/2005/8/layout/orgChart1"/>
    <dgm:cxn modelId="{4143FD2B-160A-410F-A905-E8CE7446189B}" type="presOf" srcId="{2BD90C8D-D95D-4401-80DF-E82975569863}" destId="{2B8A5188-C120-48F9-A903-CF48BB29DF04}" srcOrd="0" destOrd="0" presId="urn:microsoft.com/office/officeart/2005/8/layout/orgChart1"/>
    <dgm:cxn modelId="{B87AF92C-4828-4D19-8519-1EF990C43AEA}" type="presOf" srcId="{7D5E0A78-9605-446D-B912-D2E01C194103}" destId="{0C7984FF-425E-43AF-8D93-610A7D3EACF0}" srcOrd="1" destOrd="0" presId="urn:microsoft.com/office/officeart/2005/8/layout/orgChart1"/>
    <dgm:cxn modelId="{8AD2B52D-ECB3-46C2-83BD-D5A239E45566}" type="presOf" srcId="{F928B645-A4AC-4417-BD81-C197D877AB1C}" destId="{31A360A9-4C8D-4D96-AAD8-16619EE6E6F6}" srcOrd="0" destOrd="0" presId="urn:microsoft.com/office/officeart/2005/8/layout/orgChart1"/>
    <dgm:cxn modelId="{42777331-87AA-4CDA-B916-A02987FAB23A}" type="presOf" srcId="{9BA9C7F5-E72E-45A9-BDB4-6112DF773CEC}" destId="{0ADB8891-3ABC-4413-A53D-C0097B92BDCB}" srcOrd="0" destOrd="0" presId="urn:microsoft.com/office/officeart/2005/8/layout/orgChart1"/>
    <dgm:cxn modelId="{9D09E768-C019-438D-B90C-7F5AED2FCD83}" type="presOf" srcId="{806FD1C1-65F4-4CD7-A779-5E599DB60CFA}" destId="{89180E57-3B36-4CA8-BE80-73B6D5411907}" srcOrd="0" destOrd="0" presId="urn:microsoft.com/office/officeart/2005/8/layout/orgChart1"/>
    <dgm:cxn modelId="{82467555-7A76-4A63-9555-CE959CF142D1}" srcId="{F928B645-A4AC-4417-BD81-C197D877AB1C}" destId="{9307B987-B3C9-44E6-85F0-2873C62DEFBD}" srcOrd="0" destOrd="0" parTransId="{00DCFB0D-1665-4275-813E-286ACF65C29A}" sibTransId="{205D18E7-1155-40C4-853B-9BD973EEDCC6}"/>
    <dgm:cxn modelId="{BD998182-F7A8-49EC-8911-BDB6760277C1}" type="presOf" srcId="{F928B645-A4AC-4417-BD81-C197D877AB1C}" destId="{2E61CE35-A844-476E-AE58-141E5E9125CE}" srcOrd="1" destOrd="0" presId="urn:microsoft.com/office/officeart/2005/8/layout/orgChart1"/>
    <dgm:cxn modelId="{5715698D-8880-4188-9BFD-2642092541F3}" srcId="{9BA9C7F5-E72E-45A9-BDB4-6112DF773CEC}" destId="{7D5E0A78-9605-446D-B912-D2E01C194103}" srcOrd="0" destOrd="0" parTransId="{7284EF12-4A95-4D77-89BE-173D1479D0ED}" sibTransId="{C413B93D-FC5B-4025-94DF-B5E1168C3435}"/>
    <dgm:cxn modelId="{7F3C8FBB-BF6E-4D9E-8DB7-949FEAEA583D}" type="presOf" srcId="{60C3FCE4-4B2B-4A10-B533-0314B8602B78}" destId="{BEFD0B75-861A-40EE-BB9C-7961633B65E4}" srcOrd="0" destOrd="0" presId="urn:microsoft.com/office/officeart/2005/8/layout/orgChart1"/>
    <dgm:cxn modelId="{78DC94C1-624E-469F-9D59-5077585C9DB9}" srcId="{F928B645-A4AC-4417-BD81-C197D877AB1C}" destId="{2BD90C8D-D95D-4401-80DF-E82975569863}" srcOrd="1" destOrd="0" parTransId="{D85D7296-9C0B-446B-BE76-BE103A0AD09D}" sibTransId="{6FE97668-41CE-4615-8641-993701480CB3}"/>
    <dgm:cxn modelId="{D7D0CBDB-1BBE-48A9-B142-B170C342ABE3}" srcId="{7D5E0A78-9605-446D-B912-D2E01C194103}" destId="{60C3FCE4-4B2B-4A10-B533-0314B8602B78}" srcOrd="0" destOrd="0" parTransId="{826F8A7B-E197-4294-AB46-1E1E025FC4A2}" sibTransId="{6421F99F-F314-495D-9E9D-31F036324ED5}"/>
    <dgm:cxn modelId="{C70CF1EB-F6AA-4C83-85C4-208DD2BDFC77}" type="presOf" srcId="{7D5E0A78-9605-446D-B912-D2E01C194103}" destId="{0290DBEC-1D7B-4158-8597-932FD4C69E07}" srcOrd="0" destOrd="0" presId="urn:microsoft.com/office/officeart/2005/8/layout/orgChart1"/>
    <dgm:cxn modelId="{38A6ABF4-E522-4D0A-911F-CC4F680CFDB2}" type="presOf" srcId="{9307B987-B3C9-44E6-85F0-2873C62DEFBD}" destId="{E61A130B-BDD9-470E-9464-B31B8D315392}" srcOrd="0" destOrd="0" presId="urn:microsoft.com/office/officeart/2005/8/layout/orgChart1"/>
    <dgm:cxn modelId="{D922EBF9-B8D5-47DA-AC44-2CDA86D1841A}" type="presOf" srcId="{00DCFB0D-1665-4275-813E-286ACF65C29A}" destId="{33019403-5CFA-437E-B81E-C550FBBFAFC8}" srcOrd="0" destOrd="0" presId="urn:microsoft.com/office/officeart/2005/8/layout/orgChart1"/>
    <dgm:cxn modelId="{2AF9DD5D-3891-4AA1-8736-F709F8BF6443}" type="presParOf" srcId="{0ADB8891-3ABC-4413-A53D-C0097B92BDCB}" destId="{B1B6EE14-0F85-4FD7-93FF-15308EB987E3}" srcOrd="0" destOrd="0" presId="urn:microsoft.com/office/officeart/2005/8/layout/orgChart1"/>
    <dgm:cxn modelId="{E1BF7A26-2593-457E-B1E3-F652BBEE9934}" type="presParOf" srcId="{B1B6EE14-0F85-4FD7-93FF-15308EB987E3}" destId="{B7EF8885-4818-44DA-97D0-E22188F3FEF7}" srcOrd="0" destOrd="0" presId="urn:microsoft.com/office/officeart/2005/8/layout/orgChart1"/>
    <dgm:cxn modelId="{0710F5DD-69B1-464F-B8E3-B07DBAC92CFB}" type="presParOf" srcId="{B7EF8885-4818-44DA-97D0-E22188F3FEF7}" destId="{0290DBEC-1D7B-4158-8597-932FD4C69E07}" srcOrd="0" destOrd="0" presId="urn:microsoft.com/office/officeart/2005/8/layout/orgChart1"/>
    <dgm:cxn modelId="{9A326846-3037-49F4-A7B6-1703BB83C174}" type="presParOf" srcId="{B7EF8885-4818-44DA-97D0-E22188F3FEF7}" destId="{0C7984FF-425E-43AF-8D93-610A7D3EACF0}" srcOrd="1" destOrd="0" presId="urn:microsoft.com/office/officeart/2005/8/layout/orgChart1"/>
    <dgm:cxn modelId="{AFA1994C-EF2C-43FB-A9F3-C4EAA4091B22}" type="presParOf" srcId="{B1B6EE14-0F85-4FD7-93FF-15308EB987E3}" destId="{A4B47F7D-7929-4693-A516-29EA9C1A74B4}" srcOrd="1" destOrd="0" presId="urn:microsoft.com/office/officeart/2005/8/layout/orgChart1"/>
    <dgm:cxn modelId="{AE687F39-305A-4B4B-A9E6-3E5BF4BA2823}" type="presParOf" srcId="{A4B47F7D-7929-4693-A516-29EA9C1A74B4}" destId="{B30B3B35-9405-470A-958E-D76EAD92BD2C}" srcOrd="0" destOrd="0" presId="urn:microsoft.com/office/officeart/2005/8/layout/orgChart1"/>
    <dgm:cxn modelId="{B3D01BFD-7C1C-476B-9A59-6EB8AB93E2FC}" type="presParOf" srcId="{A4B47F7D-7929-4693-A516-29EA9C1A74B4}" destId="{C01A7CBB-A6FD-400D-A462-A5ADF3D6A7FD}" srcOrd="1" destOrd="0" presId="urn:microsoft.com/office/officeart/2005/8/layout/orgChart1"/>
    <dgm:cxn modelId="{E911491C-D5C5-4A80-A57A-BAB94A29194A}" type="presParOf" srcId="{C01A7CBB-A6FD-400D-A462-A5ADF3D6A7FD}" destId="{3D83CDBB-F2BE-48EF-912E-F8542A8B70B9}" srcOrd="0" destOrd="0" presId="urn:microsoft.com/office/officeart/2005/8/layout/orgChart1"/>
    <dgm:cxn modelId="{5BD51F3C-0FCE-41BA-B15D-BCE1F81F61D9}" type="presParOf" srcId="{3D83CDBB-F2BE-48EF-912E-F8542A8B70B9}" destId="{BEFD0B75-861A-40EE-BB9C-7961633B65E4}" srcOrd="0" destOrd="0" presId="urn:microsoft.com/office/officeart/2005/8/layout/orgChart1"/>
    <dgm:cxn modelId="{B3EEB2CD-F51F-4AD5-BEB1-65C69BBF883C}" type="presParOf" srcId="{3D83CDBB-F2BE-48EF-912E-F8542A8B70B9}" destId="{817E12BE-ECFE-492D-A06F-645679CA1935}" srcOrd="1" destOrd="0" presId="urn:microsoft.com/office/officeart/2005/8/layout/orgChart1"/>
    <dgm:cxn modelId="{103689FE-DC0C-43EA-8134-12C38542DA1B}" type="presParOf" srcId="{C01A7CBB-A6FD-400D-A462-A5ADF3D6A7FD}" destId="{C29F1185-6B99-45AC-815A-99FCE9DA7544}" srcOrd="1" destOrd="0" presId="urn:microsoft.com/office/officeart/2005/8/layout/orgChart1"/>
    <dgm:cxn modelId="{CF64DD03-143D-46DE-8C5B-C65263204700}" type="presParOf" srcId="{C29F1185-6B99-45AC-815A-99FCE9DA7544}" destId="{89180E57-3B36-4CA8-BE80-73B6D5411907}" srcOrd="0" destOrd="0" presId="urn:microsoft.com/office/officeart/2005/8/layout/orgChart1"/>
    <dgm:cxn modelId="{F32FDB58-8C96-4C6D-84F3-BDCA9F1028E5}" type="presParOf" srcId="{C29F1185-6B99-45AC-815A-99FCE9DA7544}" destId="{9B69D5A0-D2BF-41AB-94C1-18B1F220C20E}" srcOrd="1" destOrd="0" presId="urn:microsoft.com/office/officeart/2005/8/layout/orgChart1"/>
    <dgm:cxn modelId="{9BA63C04-044C-47BC-9A65-706176717CA7}" type="presParOf" srcId="{9B69D5A0-D2BF-41AB-94C1-18B1F220C20E}" destId="{C3FAA12C-FA8F-4D1B-AB4B-6A47B6FF9940}" srcOrd="0" destOrd="0" presId="urn:microsoft.com/office/officeart/2005/8/layout/orgChart1"/>
    <dgm:cxn modelId="{FF39445B-F7CB-4EB7-93A8-F272C8A2FFD4}" type="presParOf" srcId="{C3FAA12C-FA8F-4D1B-AB4B-6A47B6FF9940}" destId="{31A360A9-4C8D-4D96-AAD8-16619EE6E6F6}" srcOrd="0" destOrd="0" presId="urn:microsoft.com/office/officeart/2005/8/layout/orgChart1"/>
    <dgm:cxn modelId="{75A802BE-8273-46FA-BA4D-14D0727FB507}" type="presParOf" srcId="{C3FAA12C-FA8F-4D1B-AB4B-6A47B6FF9940}" destId="{2E61CE35-A844-476E-AE58-141E5E9125CE}" srcOrd="1" destOrd="0" presId="urn:microsoft.com/office/officeart/2005/8/layout/orgChart1"/>
    <dgm:cxn modelId="{F4B95DE2-B2BB-4A58-9F2E-E1EAA5251D6E}" type="presParOf" srcId="{9B69D5A0-D2BF-41AB-94C1-18B1F220C20E}" destId="{39094A97-D933-4541-8CE7-8628872900D7}" srcOrd="1" destOrd="0" presId="urn:microsoft.com/office/officeart/2005/8/layout/orgChart1"/>
    <dgm:cxn modelId="{A9A9A8C3-EF2E-49A2-818B-4CEC2A2D61C1}" type="presParOf" srcId="{9B69D5A0-D2BF-41AB-94C1-18B1F220C20E}" destId="{F90DE8D4-1007-4790-8650-9E90E323A278}" srcOrd="2" destOrd="0" presId="urn:microsoft.com/office/officeart/2005/8/layout/orgChart1"/>
    <dgm:cxn modelId="{4A60308E-EAA1-405B-80CB-B0AF26AD39C2}" type="presParOf" srcId="{F90DE8D4-1007-4790-8650-9E90E323A278}" destId="{33019403-5CFA-437E-B81E-C550FBBFAFC8}" srcOrd="0" destOrd="0" presId="urn:microsoft.com/office/officeart/2005/8/layout/orgChart1"/>
    <dgm:cxn modelId="{9D51C73F-E0FC-4377-919D-7F5931960986}" type="presParOf" srcId="{F90DE8D4-1007-4790-8650-9E90E323A278}" destId="{F25F199D-FA11-47C6-AF92-77CB0D9E928C}" srcOrd="1" destOrd="0" presId="urn:microsoft.com/office/officeart/2005/8/layout/orgChart1"/>
    <dgm:cxn modelId="{0CDE0050-2D4D-4BE2-BBBB-15FF2A7435C5}" type="presParOf" srcId="{F25F199D-FA11-47C6-AF92-77CB0D9E928C}" destId="{B70C7A94-A1D4-4B23-B596-A32A1B61EEA9}" srcOrd="0" destOrd="0" presId="urn:microsoft.com/office/officeart/2005/8/layout/orgChart1"/>
    <dgm:cxn modelId="{EB9E9456-02A6-4163-82B5-76DE8F51CDC7}" type="presParOf" srcId="{B70C7A94-A1D4-4B23-B596-A32A1B61EEA9}" destId="{E61A130B-BDD9-470E-9464-B31B8D315392}" srcOrd="0" destOrd="0" presId="urn:microsoft.com/office/officeart/2005/8/layout/orgChart1"/>
    <dgm:cxn modelId="{E870249D-3CFD-4ECC-9E00-BEDAD56DADAD}" type="presParOf" srcId="{B70C7A94-A1D4-4B23-B596-A32A1B61EEA9}" destId="{25941981-6EE1-4A74-9FF1-9FEAE28F4399}" srcOrd="1" destOrd="0" presId="urn:microsoft.com/office/officeart/2005/8/layout/orgChart1"/>
    <dgm:cxn modelId="{92077E5A-07E8-4C19-B47F-98E06C9557D7}" type="presParOf" srcId="{F25F199D-FA11-47C6-AF92-77CB0D9E928C}" destId="{D77C1E2F-BE38-448F-8D76-B6B973D58F95}" srcOrd="1" destOrd="0" presId="urn:microsoft.com/office/officeart/2005/8/layout/orgChart1"/>
    <dgm:cxn modelId="{CCA0BC10-F300-4F5F-BF14-479D14DAD547}" type="presParOf" srcId="{F25F199D-FA11-47C6-AF92-77CB0D9E928C}" destId="{67F21888-7D2A-4269-A328-343E418AEB51}" srcOrd="2" destOrd="0" presId="urn:microsoft.com/office/officeart/2005/8/layout/orgChart1"/>
    <dgm:cxn modelId="{FEAC8ECF-5461-4C97-AFA9-9C84E18893BD}" type="presParOf" srcId="{F90DE8D4-1007-4790-8650-9E90E323A278}" destId="{085B0D1C-4A72-483E-9BDD-F5F53AAC405F}" srcOrd="2" destOrd="0" presId="urn:microsoft.com/office/officeart/2005/8/layout/orgChart1"/>
    <dgm:cxn modelId="{55BC9A63-3ADC-493D-A39F-8BE10F9B33CF}" type="presParOf" srcId="{F90DE8D4-1007-4790-8650-9E90E323A278}" destId="{A201F527-DD6B-42FA-9631-E51F3C8B19D0}" srcOrd="3" destOrd="0" presId="urn:microsoft.com/office/officeart/2005/8/layout/orgChart1"/>
    <dgm:cxn modelId="{CBAA61D1-8C73-444B-B37F-704B0A3151C4}" type="presParOf" srcId="{A201F527-DD6B-42FA-9631-E51F3C8B19D0}" destId="{771D60D8-A1B1-4D98-803B-6E46460BE688}" srcOrd="0" destOrd="0" presId="urn:microsoft.com/office/officeart/2005/8/layout/orgChart1"/>
    <dgm:cxn modelId="{90EF6727-3BCC-4B38-B96B-3D38E0EFCCC3}" type="presParOf" srcId="{771D60D8-A1B1-4D98-803B-6E46460BE688}" destId="{2B8A5188-C120-48F9-A903-CF48BB29DF04}" srcOrd="0" destOrd="0" presId="urn:microsoft.com/office/officeart/2005/8/layout/orgChart1"/>
    <dgm:cxn modelId="{855EDFD6-D10F-4219-A191-4BBCFBA992DD}" type="presParOf" srcId="{771D60D8-A1B1-4D98-803B-6E46460BE688}" destId="{ADC4C577-05C4-4ED8-A80E-36FA24BF01AC}" srcOrd="1" destOrd="0" presId="urn:microsoft.com/office/officeart/2005/8/layout/orgChart1"/>
    <dgm:cxn modelId="{4F5EE5F8-0872-4723-B262-C5A67FE5E851}" type="presParOf" srcId="{A201F527-DD6B-42FA-9631-E51F3C8B19D0}" destId="{ECD4D80E-F43E-4656-ACFA-490F63B67760}" srcOrd="1" destOrd="0" presId="urn:microsoft.com/office/officeart/2005/8/layout/orgChart1"/>
    <dgm:cxn modelId="{456B6E7B-C543-465B-B32A-64D43EB3725F}" type="presParOf" srcId="{A201F527-DD6B-42FA-9631-E51F3C8B19D0}" destId="{9DF2D6AE-43CF-43CD-9B93-7B03D598DE49}" srcOrd="2" destOrd="0" presId="urn:microsoft.com/office/officeart/2005/8/layout/orgChart1"/>
    <dgm:cxn modelId="{E610E525-3F56-41FE-9D50-89BC83D9243D}" type="presParOf" srcId="{C01A7CBB-A6FD-400D-A462-A5ADF3D6A7FD}" destId="{5B3932D6-C9BD-4B6A-A910-10A9BC9C32B1}" srcOrd="2" destOrd="0" presId="urn:microsoft.com/office/officeart/2005/8/layout/orgChart1"/>
    <dgm:cxn modelId="{E03AA3E3-0244-4BBA-9684-CFBE31B4501C}" type="presParOf" srcId="{B1B6EE14-0F85-4FD7-93FF-15308EB987E3}" destId="{BAA82EAC-64F0-4B0C-98B9-212C710C84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B0D1C-4A72-483E-9BDD-F5F53AAC405F}">
      <dsp:nvSpPr>
        <dsp:cNvPr id="0" name=""/>
        <dsp:cNvSpPr/>
      </dsp:nvSpPr>
      <dsp:spPr>
        <a:xfrm>
          <a:off x="3871887" y="3269377"/>
          <a:ext cx="178658" cy="782696"/>
        </a:xfrm>
        <a:custGeom>
          <a:avLst/>
          <a:gdLst/>
          <a:ahLst/>
          <a:cxnLst/>
          <a:rect l="0" t="0" r="0" b="0"/>
          <a:pathLst>
            <a:path>
              <a:moveTo>
                <a:pt x="0" y="0"/>
              </a:moveTo>
              <a:lnTo>
                <a:pt x="0" y="782696"/>
              </a:lnTo>
              <a:lnTo>
                <a:pt x="178658" y="78269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19403-5CFA-437E-B81E-C550FBBFAFC8}">
      <dsp:nvSpPr>
        <dsp:cNvPr id="0" name=""/>
        <dsp:cNvSpPr/>
      </dsp:nvSpPr>
      <dsp:spPr>
        <a:xfrm>
          <a:off x="3693228" y="3269377"/>
          <a:ext cx="178658" cy="782696"/>
        </a:xfrm>
        <a:custGeom>
          <a:avLst/>
          <a:gdLst/>
          <a:ahLst/>
          <a:cxnLst/>
          <a:rect l="0" t="0" r="0" b="0"/>
          <a:pathLst>
            <a:path>
              <a:moveTo>
                <a:pt x="178658" y="0"/>
              </a:moveTo>
              <a:lnTo>
                <a:pt x="178658" y="782696"/>
              </a:lnTo>
              <a:lnTo>
                <a:pt x="0" y="78269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180E57-3B36-4CA8-BE80-73B6D5411907}">
      <dsp:nvSpPr>
        <dsp:cNvPr id="0" name=""/>
        <dsp:cNvSpPr/>
      </dsp:nvSpPr>
      <dsp:spPr>
        <a:xfrm>
          <a:off x="3826167" y="2061303"/>
          <a:ext cx="91440" cy="357317"/>
        </a:xfrm>
        <a:custGeom>
          <a:avLst/>
          <a:gdLst/>
          <a:ahLst/>
          <a:cxnLst/>
          <a:rect l="0" t="0" r="0" b="0"/>
          <a:pathLst>
            <a:path>
              <a:moveTo>
                <a:pt x="45720" y="0"/>
              </a:moveTo>
              <a:lnTo>
                <a:pt x="45720" y="35731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0B3B35-9405-470A-958E-D76EAD92BD2C}">
      <dsp:nvSpPr>
        <dsp:cNvPr id="0" name=""/>
        <dsp:cNvSpPr/>
      </dsp:nvSpPr>
      <dsp:spPr>
        <a:xfrm>
          <a:off x="3826167" y="853229"/>
          <a:ext cx="91440" cy="357317"/>
        </a:xfrm>
        <a:custGeom>
          <a:avLst/>
          <a:gdLst/>
          <a:ahLst/>
          <a:cxnLst/>
          <a:rect l="0" t="0" r="0" b="0"/>
          <a:pathLst>
            <a:path>
              <a:moveTo>
                <a:pt x="45720" y="0"/>
              </a:moveTo>
              <a:lnTo>
                <a:pt x="45720" y="35731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0DBEC-1D7B-4158-8597-932FD4C69E07}">
      <dsp:nvSpPr>
        <dsp:cNvPr id="0" name=""/>
        <dsp:cNvSpPr/>
      </dsp:nvSpPr>
      <dsp:spPr>
        <a:xfrm>
          <a:off x="3021130" y="2472"/>
          <a:ext cx="1701513" cy="850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Abadi" panose="020B0604020104020204" pitchFamily="34" charset="0"/>
            </a:rPr>
            <a:t>Medlemmarna</a:t>
          </a:r>
        </a:p>
      </dsp:txBody>
      <dsp:txXfrm>
        <a:off x="3021130" y="2472"/>
        <a:ext cx="1701513" cy="850756"/>
      </dsp:txXfrm>
    </dsp:sp>
    <dsp:sp modelId="{BEFD0B75-861A-40EE-BB9C-7961633B65E4}">
      <dsp:nvSpPr>
        <dsp:cNvPr id="0" name=""/>
        <dsp:cNvSpPr/>
      </dsp:nvSpPr>
      <dsp:spPr>
        <a:xfrm>
          <a:off x="3021130" y="1210547"/>
          <a:ext cx="1701513" cy="850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Abadi" panose="020B0604020104020204" pitchFamily="34" charset="0"/>
            </a:rPr>
            <a:t>Kårfullmäktige </a:t>
          </a:r>
        </a:p>
      </dsp:txBody>
      <dsp:txXfrm>
        <a:off x="3021130" y="1210547"/>
        <a:ext cx="1701513" cy="850756"/>
      </dsp:txXfrm>
    </dsp:sp>
    <dsp:sp modelId="{31A360A9-4C8D-4D96-AAD8-16619EE6E6F6}">
      <dsp:nvSpPr>
        <dsp:cNvPr id="0" name=""/>
        <dsp:cNvSpPr/>
      </dsp:nvSpPr>
      <dsp:spPr>
        <a:xfrm>
          <a:off x="3021130" y="2418621"/>
          <a:ext cx="1701513" cy="850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Abadi" panose="020B0604020104020204" pitchFamily="34" charset="0"/>
            </a:rPr>
            <a:t>Kårstyrelse</a:t>
          </a:r>
        </a:p>
      </dsp:txBody>
      <dsp:txXfrm>
        <a:off x="3021130" y="2418621"/>
        <a:ext cx="1701513" cy="850756"/>
      </dsp:txXfrm>
    </dsp:sp>
    <dsp:sp modelId="{E61A130B-BDD9-470E-9464-B31B8D315392}">
      <dsp:nvSpPr>
        <dsp:cNvPr id="0" name=""/>
        <dsp:cNvSpPr/>
      </dsp:nvSpPr>
      <dsp:spPr>
        <a:xfrm>
          <a:off x="1991715" y="3626695"/>
          <a:ext cx="1701513" cy="850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Abadi" panose="020B0604020104020204" pitchFamily="34" charset="0"/>
            </a:rPr>
            <a:t>Utskott</a:t>
          </a:r>
        </a:p>
      </dsp:txBody>
      <dsp:txXfrm>
        <a:off x="1991715" y="3626695"/>
        <a:ext cx="1701513" cy="850756"/>
      </dsp:txXfrm>
    </dsp:sp>
    <dsp:sp modelId="{2B8A5188-C120-48F9-A903-CF48BB29DF04}">
      <dsp:nvSpPr>
        <dsp:cNvPr id="0" name=""/>
        <dsp:cNvSpPr/>
      </dsp:nvSpPr>
      <dsp:spPr>
        <a:xfrm>
          <a:off x="4050546" y="3626695"/>
          <a:ext cx="1701513" cy="850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latin typeface="Abadi" panose="020B0604020104020204" pitchFamily="34" charset="0"/>
            </a:rPr>
            <a:t>Utbildnings-bevakare</a:t>
          </a:r>
        </a:p>
      </dsp:txBody>
      <dsp:txXfrm>
        <a:off x="4050546" y="3626695"/>
        <a:ext cx="1701513" cy="8507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974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51619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79816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84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450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2933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458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1692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429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61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11/1/2021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07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7348750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9CE578B-10DA-4705-9D96-63D3BAF9149A}"/>
              </a:ext>
            </a:extLst>
          </p:cNvPr>
          <p:cNvSpPr>
            <a:spLocks noGrp="1"/>
          </p:cNvSpPr>
          <p:nvPr>
            <p:ph type="ctrTitle"/>
          </p:nvPr>
        </p:nvSpPr>
        <p:spPr>
          <a:xfrm>
            <a:off x="5297762" y="640080"/>
            <a:ext cx="6251110" cy="3566160"/>
          </a:xfrm>
        </p:spPr>
        <p:txBody>
          <a:bodyPr anchor="b">
            <a:normAutofit/>
          </a:bodyPr>
          <a:lstStyle/>
          <a:p>
            <a:pPr>
              <a:lnSpc>
                <a:spcPct val="90000"/>
              </a:lnSpc>
            </a:pPr>
            <a:r>
              <a:rPr lang="sv-SE" sz="6700" dirty="0">
                <a:latin typeface="Franklin Gothic Demi Cond" panose="020B0706030402020204" pitchFamily="34" charset="0"/>
              </a:rPr>
              <a:t>Introduktion</a:t>
            </a:r>
            <a:br>
              <a:rPr lang="sv-SE" sz="6700" dirty="0">
                <a:latin typeface="Franklin Gothic Demi Cond" panose="020B0706030402020204" pitchFamily="34" charset="0"/>
              </a:rPr>
            </a:br>
            <a:r>
              <a:rPr lang="sv-SE" sz="6700" dirty="0">
                <a:latin typeface="Franklin Gothic Demi Cond" panose="020B0706030402020204" pitchFamily="34" charset="0"/>
              </a:rPr>
              <a:t>kårfullmäktige</a:t>
            </a:r>
          </a:p>
        </p:txBody>
      </p:sp>
      <p:sp>
        <p:nvSpPr>
          <p:cNvPr id="3" name="Underrubrik 2">
            <a:extLst>
              <a:ext uri="{FF2B5EF4-FFF2-40B4-BE49-F238E27FC236}">
                <a16:creationId xmlns:a16="http://schemas.microsoft.com/office/drawing/2014/main" id="{7264A747-2951-431A-B173-E2CA31F1B103}"/>
              </a:ext>
            </a:extLst>
          </p:cNvPr>
          <p:cNvSpPr>
            <a:spLocks noGrp="1"/>
          </p:cNvSpPr>
          <p:nvPr>
            <p:ph type="subTitle" idx="1"/>
          </p:nvPr>
        </p:nvSpPr>
        <p:spPr>
          <a:xfrm>
            <a:off x="5297760" y="4636008"/>
            <a:ext cx="6251111" cy="1572768"/>
          </a:xfrm>
        </p:spPr>
        <p:txBody>
          <a:bodyPr>
            <a:normAutofit/>
          </a:bodyPr>
          <a:lstStyle/>
          <a:p>
            <a:pPr>
              <a:lnSpc>
                <a:spcPct val="100000"/>
              </a:lnSpc>
            </a:pPr>
            <a:r>
              <a:rPr lang="sv-SE" sz="2600" dirty="0">
                <a:latin typeface="Franklin Gothic Medium" panose="020B0603020102020204" pitchFamily="34" charset="0"/>
              </a:rPr>
              <a:t>Kårfullmäktiges funktion</a:t>
            </a:r>
          </a:p>
          <a:p>
            <a:pPr>
              <a:lnSpc>
                <a:spcPct val="100000"/>
              </a:lnSpc>
            </a:pPr>
            <a:r>
              <a:rPr lang="sv-SE" sz="2600" dirty="0">
                <a:latin typeface="Franklin Gothic Medium" panose="020B0603020102020204" pitchFamily="34" charset="0"/>
              </a:rPr>
              <a:t>Studentinflytande</a:t>
            </a:r>
          </a:p>
          <a:p>
            <a:pPr>
              <a:lnSpc>
                <a:spcPct val="100000"/>
              </a:lnSpc>
            </a:pPr>
            <a:r>
              <a:rPr lang="sv-SE" sz="2600" dirty="0">
                <a:latin typeface="Franklin Gothic Medium" panose="020B0603020102020204" pitchFamily="34" charset="0"/>
              </a:rPr>
              <a:t>Uppdraget som ledamot</a:t>
            </a:r>
          </a:p>
        </p:txBody>
      </p:sp>
      <p:sp>
        <p:nvSpPr>
          <p:cNvPr id="17"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2A8B18"/>
          </a:solidFill>
          <a:ln w="38100" cap="rnd">
            <a:solidFill>
              <a:srgbClr val="2A8B1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684BD75-26EB-448F-A400-8438436C7D96}"/>
              </a:ext>
            </a:extLst>
          </p:cNvPr>
          <p:cNvPicPr>
            <a:picLocks noChangeAspect="1"/>
          </p:cNvPicPr>
          <p:nvPr/>
        </p:nvPicPr>
        <p:blipFill rotWithShape="1">
          <a:blip r:embed="rId2">
            <a:extLst>
              <a:ext uri="{28A0092B-C50C-407E-A947-70E740481C1C}">
                <a14:useLocalDpi xmlns:a14="http://schemas.microsoft.com/office/drawing/2010/main" val="0"/>
              </a:ext>
            </a:extLst>
          </a:blip>
          <a:srcRect t="649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7284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4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4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200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74B22-8FE1-423D-82CB-DA0768B90D5A}"/>
              </a:ext>
            </a:extLst>
          </p:cNvPr>
          <p:cNvSpPr>
            <a:spLocks noGrp="1"/>
          </p:cNvSpPr>
          <p:nvPr>
            <p:ph type="title"/>
          </p:nvPr>
        </p:nvSpPr>
        <p:spPr/>
        <p:txBody>
          <a:bodyPr>
            <a:normAutofit/>
          </a:bodyPr>
          <a:lstStyle/>
          <a:p>
            <a:r>
              <a:rPr lang="sv-SE" altLang="sv-SE" sz="4800" dirty="0">
                <a:latin typeface="HelveticaNeueLT Std Blk Cn" pitchFamily="34" charset="0"/>
              </a:rPr>
              <a:t>Vad är studentinflytande?</a:t>
            </a:r>
            <a:endParaRPr lang="sv-SE" dirty="0">
              <a:latin typeface="Franklin Gothic Demi Cond" panose="020B0706030402020204" pitchFamily="34" charset="0"/>
            </a:endParaRPr>
          </a:p>
        </p:txBody>
      </p:sp>
      <p:pic>
        <p:nvPicPr>
          <p:cNvPr id="5" name="Platshållare för innehåll 4">
            <a:extLst>
              <a:ext uri="{FF2B5EF4-FFF2-40B4-BE49-F238E27FC236}">
                <a16:creationId xmlns:a16="http://schemas.microsoft.com/office/drawing/2014/main" id="{003CDC5E-B5FF-4846-851A-3F2CE1AD0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p:spPr>
      </p:pic>
      <p:sp>
        <p:nvSpPr>
          <p:cNvPr id="7" name="textruta 6">
            <a:extLst>
              <a:ext uri="{FF2B5EF4-FFF2-40B4-BE49-F238E27FC236}">
                <a16:creationId xmlns:a16="http://schemas.microsoft.com/office/drawing/2014/main" id="{389A0F9A-D57D-4D2B-98A9-2E8B369156E9}"/>
              </a:ext>
            </a:extLst>
          </p:cNvPr>
          <p:cNvSpPr txBox="1"/>
          <p:nvPr/>
        </p:nvSpPr>
        <p:spPr>
          <a:xfrm>
            <a:off x="1704975" y="2068488"/>
            <a:ext cx="8934450" cy="4862870"/>
          </a:xfrm>
          <a:prstGeom prst="rect">
            <a:avLst/>
          </a:prstGeom>
          <a:noFill/>
        </p:spPr>
        <p:txBody>
          <a:bodyPr wrap="square">
            <a:spAutoFit/>
          </a:bodyPr>
          <a:lstStyle/>
          <a:p>
            <a:pPr eaLnBrk="1" hangingPunct="1">
              <a:defRPr/>
            </a:pPr>
            <a:r>
              <a:rPr lang="sv-SE" sz="2000" dirty="0">
                <a:latin typeface="Garamond" panose="02020404030301010803" pitchFamily="18" charset="0"/>
              </a:rPr>
              <a:t>Exempel på frågor som Umeå studentkår drivit igenom på Umeå universitet:</a:t>
            </a:r>
          </a:p>
          <a:p>
            <a:pPr eaLnBrk="1" hangingPunct="1">
              <a:defRPr/>
            </a:pPr>
            <a:r>
              <a:rPr lang="sv-SE" sz="2000" dirty="0">
                <a:latin typeface="Garamond" panose="02020404030301010803" pitchFamily="18" charset="0"/>
              </a:rPr>
              <a:t> </a:t>
            </a:r>
          </a:p>
          <a:p>
            <a:pPr marL="342900" indent="-342900" eaLnBrk="1" hangingPunct="1">
              <a:buFont typeface="Arial" panose="020B0604020202020204" pitchFamily="34" charset="0"/>
              <a:buChar char="•"/>
              <a:defRPr/>
            </a:pPr>
            <a:r>
              <a:rPr lang="sv-SE" sz="2000" dirty="0">
                <a:latin typeface="Garamond" panose="02020404030301010803" pitchFamily="18" charset="0"/>
              </a:rPr>
              <a:t>Införandet av kodade tentor – att lärare ej kan se studentens namn vid rättning</a:t>
            </a:r>
          </a:p>
          <a:p>
            <a:pPr marL="342900" indent="-342900" eaLnBrk="1" hangingPunct="1">
              <a:buFont typeface="Arial" panose="020B0604020202020204" pitchFamily="34" charset="0"/>
              <a:buChar char="•"/>
              <a:defRPr/>
            </a:pPr>
            <a:r>
              <a:rPr lang="sv-SE" sz="2000" dirty="0">
                <a:latin typeface="Garamond" panose="02020404030301010803" pitchFamily="18" charset="0"/>
              </a:rPr>
              <a:t>Att som student få ut schema minst en månad före kursstart. </a:t>
            </a:r>
          </a:p>
          <a:p>
            <a:pPr marL="342900" indent="-342900" eaLnBrk="1" hangingPunct="1">
              <a:buFont typeface="Arial" panose="020B0604020202020204" pitchFamily="34" charset="0"/>
              <a:buChar char="•"/>
              <a:defRPr/>
            </a:pPr>
            <a:r>
              <a:rPr lang="sv-SE" sz="2000" dirty="0">
                <a:latin typeface="Garamond" panose="02020404030301010803" pitchFamily="18" charset="0"/>
              </a:rPr>
              <a:t>Men det är också alla tusentals beslut som fattas om kursplaner, ekonomi, mottagningen av nya studenter, arbetsmiljö, anställningar osv.</a:t>
            </a:r>
          </a:p>
          <a:p>
            <a:pPr eaLnBrk="1" hangingPunct="1">
              <a:defRPr/>
            </a:pPr>
            <a:endParaRPr lang="sv-SE" sz="2000" dirty="0">
              <a:latin typeface="Garamond" panose="02020404030301010803" pitchFamily="18" charset="0"/>
            </a:endParaRPr>
          </a:p>
          <a:p>
            <a:pPr eaLnBrk="1" hangingPunct="1">
              <a:defRPr/>
            </a:pPr>
            <a:r>
              <a:rPr lang="sv-SE" sz="2000" dirty="0">
                <a:latin typeface="Garamond" panose="02020404030301010803" pitchFamily="18" charset="0"/>
              </a:rPr>
              <a:t>Börja reflektera kring: </a:t>
            </a:r>
          </a:p>
          <a:p>
            <a:pPr eaLnBrk="1" hangingPunct="1">
              <a:defRPr/>
            </a:pPr>
            <a:endParaRPr lang="sv-SE" sz="2000" dirty="0">
              <a:latin typeface="Garamond" panose="02020404030301010803" pitchFamily="18" charset="0"/>
            </a:endParaRPr>
          </a:p>
          <a:p>
            <a:pPr marL="285750" indent="-285750" eaLnBrk="1" hangingPunct="1">
              <a:buFont typeface="Arial" panose="020B0604020202020204" pitchFamily="34" charset="0"/>
              <a:buChar char="•"/>
              <a:defRPr/>
            </a:pPr>
            <a:r>
              <a:rPr lang="sv-SE" sz="2000" dirty="0">
                <a:latin typeface="Garamond" panose="02020404030301010803" pitchFamily="18" charset="0"/>
              </a:rPr>
              <a:t>Vad vill ni åstadkomma med ert år i kårfullmäktige? </a:t>
            </a:r>
          </a:p>
          <a:p>
            <a:pPr marL="285750" indent="-285750" eaLnBrk="1" hangingPunct="1">
              <a:buFont typeface="Arial" panose="020B0604020202020204" pitchFamily="34" charset="0"/>
              <a:buChar char="•"/>
              <a:defRPr/>
            </a:pPr>
            <a:r>
              <a:rPr lang="sv-SE" sz="2000" dirty="0">
                <a:latin typeface="Garamond" panose="02020404030301010803" pitchFamily="18" charset="0"/>
              </a:rPr>
              <a:t>Vilka frågor är viktiga för er?</a:t>
            </a:r>
          </a:p>
          <a:p>
            <a:pPr marL="285750" indent="-285750" eaLnBrk="1" hangingPunct="1">
              <a:buFont typeface="Arial" panose="020B0604020202020204" pitchFamily="34" charset="0"/>
              <a:buChar char="•"/>
              <a:defRPr/>
            </a:pPr>
            <a:endParaRPr lang="sv-SE" dirty="0">
              <a:latin typeface="Garamond" panose="02020404030301010803" pitchFamily="18" charset="0"/>
            </a:endParaRPr>
          </a:p>
          <a:p>
            <a:pPr eaLnBrk="1" hangingPunct="1">
              <a:defRPr/>
            </a:pPr>
            <a:endParaRPr lang="sv-SE" sz="1800" dirty="0">
              <a:latin typeface="Garamond" panose="02020404030301010803" pitchFamily="18" charset="0"/>
            </a:endParaRPr>
          </a:p>
          <a:p>
            <a:pPr eaLnBrk="1" hangingPunct="1">
              <a:defRPr/>
            </a:pPr>
            <a:endParaRPr lang="sv-SE" sz="1800" dirty="0">
              <a:latin typeface="HelveticaNeueLT Std" panose="020B0604020202020204" pitchFamily="34" charset="0"/>
            </a:endParaRPr>
          </a:p>
          <a:p>
            <a:pPr eaLnBrk="1" hangingPunct="1">
              <a:defRPr/>
            </a:pPr>
            <a:endParaRPr lang="sv-SE" sz="1800" dirty="0">
              <a:latin typeface="HelveticaNeueLT Std" panose="020B0604020202020204" pitchFamily="34" charset="0"/>
            </a:endParaRPr>
          </a:p>
          <a:p>
            <a:pPr indent="0" eaLnBrk="1" hangingPunct="1">
              <a:buFontTx/>
              <a:buNone/>
              <a:defRPr/>
            </a:pPr>
            <a:endParaRPr lang="sv-SE" sz="1800" dirty="0">
              <a:latin typeface="HelveticaNeueLT Std" panose="020B0604020202020204" pitchFamily="34" charset="0"/>
            </a:endParaRPr>
          </a:p>
        </p:txBody>
      </p:sp>
    </p:spTree>
    <p:extLst>
      <p:ext uri="{BB962C8B-B14F-4D97-AF65-F5344CB8AC3E}">
        <p14:creationId xmlns:p14="http://schemas.microsoft.com/office/powerpoint/2010/main" val="4156615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2D725-CDAC-46CE-A4F3-C0F0D8AEB366}"/>
              </a:ext>
            </a:extLst>
          </p:cNvPr>
          <p:cNvSpPr>
            <a:spLocks noGrp="1"/>
          </p:cNvSpPr>
          <p:nvPr>
            <p:ph type="title"/>
          </p:nvPr>
        </p:nvSpPr>
        <p:spPr/>
        <p:txBody>
          <a:bodyPr/>
          <a:lstStyle/>
          <a:p>
            <a:r>
              <a:rPr lang="sv-SE" dirty="0">
                <a:latin typeface="Abadi" panose="020B0604020104020204" pitchFamily="34" charset="0"/>
              </a:rPr>
              <a:t>Olika typer av inflytande</a:t>
            </a:r>
            <a:endParaRPr lang="sv-SE" dirty="0"/>
          </a:p>
        </p:txBody>
      </p:sp>
      <p:sp>
        <p:nvSpPr>
          <p:cNvPr id="3" name="Platshållare för innehåll 2">
            <a:extLst>
              <a:ext uri="{FF2B5EF4-FFF2-40B4-BE49-F238E27FC236}">
                <a16:creationId xmlns:a16="http://schemas.microsoft.com/office/drawing/2014/main" id="{F42259AD-E8E6-4A8B-BB81-AAD18E645FDE}"/>
              </a:ext>
            </a:extLst>
          </p:cNvPr>
          <p:cNvSpPr>
            <a:spLocks noGrp="1"/>
          </p:cNvSpPr>
          <p:nvPr>
            <p:ph idx="1"/>
          </p:nvPr>
        </p:nvSpPr>
        <p:spPr/>
        <p:txBody>
          <a:bodyPr>
            <a:normAutofit fontScale="77500" lnSpcReduction="20000"/>
          </a:bodyPr>
          <a:lstStyle/>
          <a:p>
            <a:pPr marL="571500" indent="-342900">
              <a:defRPr/>
            </a:pPr>
            <a:r>
              <a:rPr lang="sv-SE" sz="2400" b="1" dirty="0">
                <a:latin typeface="Garamond" panose="02020404030301010803" pitchFamily="18" charset="0"/>
              </a:rPr>
              <a:t>Formellt inflytande </a:t>
            </a:r>
            <a:r>
              <a:rPr lang="sv-SE" sz="2400" dirty="0">
                <a:latin typeface="Garamond" panose="02020404030301010803" pitchFamily="18" charset="0"/>
              </a:rPr>
              <a:t>- §20. </a:t>
            </a:r>
            <a:r>
              <a:rPr lang="sv-SE" sz="2400" dirty="0">
                <a:effectLst/>
                <a:latin typeface="Garamond" panose="02020404030301010803" pitchFamily="18" charset="0"/>
                <a:ea typeface="Times New Roman" panose="02020603050405020304" pitchFamily="18" charset="0"/>
                <a:cs typeface="Times New Roman" panose="02020603050405020304" pitchFamily="18" charset="0"/>
              </a:rPr>
              <a:t>Rösträtt vid kårfullmäktigesammanträde har kårfullmäktigeledamot (Umeå studentkårs stadgar). </a:t>
            </a:r>
          </a:p>
          <a:p>
            <a:pPr marL="571500" indent="-342900">
              <a:defRPr/>
            </a:pPr>
            <a:r>
              <a:rPr lang="sv-SE" sz="2400" b="1" dirty="0">
                <a:latin typeface="Garamond" panose="02020404030301010803" pitchFamily="18" charset="0"/>
              </a:rPr>
              <a:t>Reellt inflytande </a:t>
            </a:r>
            <a:r>
              <a:rPr lang="sv-SE" sz="2400" dirty="0">
                <a:latin typeface="Garamond" panose="02020404030301010803" pitchFamily="18" charset="0"/>
              </a:rPr>
              <a:t>- </a:t>
            </a:r>
            <a:r>
              <a:rPr lang="sv-SE" altLang="sv-SE" sz="2400" dirty="0">
                <a:latin typeface="Garamond" panose="02020404030301010803" pitchFamily="18" charset="0"/>
              </a:rPr>
              <a:t>Du utövar reellt inflytande då du röstar i en fråga. Därför viktigt att ta del av handlingarna för att kunna ta ställning. </a:t>
            </a:r>
          </a:p>
          <a:p>
            <a:pPr marL="571500" indent="-342900">
              <a:spcAft>
                <a:spcPts val="1200"/>
              </a:spcAft>
              <a:defRPr/>
            </a:pPr>
            <a:r>
              <a:rPr lang="sv-SE" sz="2400" b="1" dirty="0">
                <a:latin typeface="Garamond" panose="02020404030301010803" pitchFamily="18" charset="0"/>
              </a:rPr>
              <a:t>Informellt studentinflytande </a:t>
            </a:r>
            <a:r>
              <a:rPr lang="sv-SE" sz="2400" dirty="0">
                <a:latin typeface="Garamond" panose="02020404030301010803" pitchFamily="18" charset="0"/>
              </a:rPr>
              <a:t>– Ex: </a:t>
            </a:r>
            <a:r>
              <a:rPr lang="sv-SE" altLang="sv-SE" sz="2400" dirty="0">
                <a:latin typeface="Garamond" panose="02020404030301010803" pitchFamily="18" charset="0"/>
              </a:rPr>
              <a:t>dialog om aktuella frågor eller frågor som du vill driva med studenter, föreningar, kårstyrelse, utbildningsbevakare, kårkansliet – dem som är berörda och kan bidra med kunskap och perspektiv. </a:t>
            </a:r>
          </a:p>
          <a:p>
            <a:pPr marL="0" indent="0" eaLnBrk="1" hangingPunct="1">
              <a:spcAft>
                <a:spcPts val="1200"/>
              </a:spcAft>
              <a:buNone/>
            </a:pPr>
            <a:r>
              <a:rPr lang="sv-SE" altLang="sv-SE" sz="2400" dirty="0">
                <a:latin typeface="Garamond" panose="02020404030301010803" pitchFamily="18" charset="0"/>
              </a:rPr>
              <a:t>Dessutom – i mötessammanhang: </a:t>
            </a:r>
          </a:p>
          <a:p>
            <a:pPr marL="342900" indent="-342900" eaLnBrk="1" hangingPunct="1">
              <a:spcAft>
                <a:spcPts val="1200"/>
              </a:spcAft>
              <a:buFont typeface="Arial" panose="020B0604020202020204" pitchFamily="34" charset="0"/>
              <a:buChar char="•"/>
            </a:pPr>
            <a:r>
              <a:rPr lang="sv-SE" altLang="sv-SE" sz="2400" dirty="0">
                <a:latin typeface="Garamond" panose="02020404030301010803" pitchFamily="18" charset="0"/>
              </a:rPr>
              <a:t>Att kunna föra fram sina åsikter på ett sakligt och konstruktivt sätt är centralt för inflytande.</a:t>
            </a:r>
          </a:p>
          <a:p>
            <a:pPr marL="342900" indent="-342900" eaLnBrk="1" hangingPunct="1">
              <a:spcAft>
                <a:spcPts val="1200"/>
              </a:spcAft>
              <a:buFont typeface="Arial" panose="020B0604020202020204" pitchFamily="34" charset="0"/>
              <a:buChar char="•"/>
            </a:pPr>
            <a:r>
              <a:rPr lang="sv-SE" altLang="sv-SE" sz="2400" dirty="0">
                <a:latin typeface="Garamond" panose="02020404030301010803" pitchFamily="18" charset="0"/>
              </a:rPr>
              <a:t>Åsikter kan ta form under mötets gång i diskussion. Därför - Var inte rädd för att fråga. Det kan inte förväntas att du vet exakt allt i en fråga och det tyder på ett genuint intresse om du frågar.</a:t>
            </a:r>
          </a:p>
          <a:p>
            <a:pPr>
              <a:spcBef>
                <a:spcPct val="0"/>
              </a:spcBef>
            </a:pPr>
            <a:endParaRPr lang="sv-SE" altLang="sv-SE" sz="2800" dirty="0">
              <a:latin typeface="HelveticaNeueLT Std" pitchFamily="34" charset="0"/>
            </a:endParaRPr>
          </a:p>
          <a:p>
            <a:pPr>
              <a:spcBef>
                <a:spcPct val="0"/>
              </a:spcBef>
            </a:pPr>
            <a:endParaRPr lang="sv-SE" altLang="sv-SE" sz="2800" dirty="0">
              <a:latin typeface="HelveticaNeueLT Std" pitchFamily="34" charset="0"/>
            </a:endParaRPr>
          </a:p>
          <a:p>
            <a:pPr>
              <a:spcBef>
                <a:spcPct val="0"/>
              </a:spcBef>
            </a:pPr>
            <a:endParaRPr lang="sv-SE" altLang="sv-SE" sz="2800" dirty="0">
              <a:latin typeface="HelveticaNeueLT Std" pitchFamily="34" charset="0"/>
            </a:endParaRPr>
          </a:p>
          <a:p>
            <a:pPr indent="0" eaLnBrk="1" hangingPunct="1">
              <a:buFontTx/>
              <a:buNone/>
              <a:defRPr/>
            </a:pPr>
            <a:endParaRPr lang="sv-SE" sz="2800" dirty="0">
              <a:latin typeface="HelveticaNeueLT Std" panose="020B0604020202020204" pitchFamily="34" charset="0"/>
            </a:endParaRPr>
          </a:p>
          <a:p>
            <a:endParaRPr lang="sv-SE" dirty="0"/>
          </a:p>
        </p:txBody>
      </p:sp>
      <p:pic>
        <p:nvPicPr>
          <p:cNvPr id="4" name="Platshållare för innehåll 4">
            <a:extLst>
              <a:ext uri="{FF2B5EF4-FFF2-40B4-BE49-F238E27FC236}">
                <a16:creationId xmlns:a16="http://schemas.microsoft.com/office/drawing/2014/main" id="{7AF7078A-9E0B-4026-8B82-79BB3DCDD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extLst>
      <p:ext uri="{BB962C8B-B14F-4D97-AF65-F5344CB8AC3E}">
        <p14:creationId xmlns:p14="http://schemas.microsoft.com/office/powerpoint/2010/main" val="260657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74B22-8FE1-423D-82CB-DA0768B90D5A}"/>
              </a:ext>
            </a:extLst>
          </p:cNvPr>
          <p:cNvSpPr>
            <a:spLocks noGrp="1"/>
          </p:cNvSpPr>
          <p:nvPr>
            <p:ph type="title"/>
          </p:nvPr>
        </p:nvSpPr>
        <p:spPr/>
        <p:txBody>
          <a:bodyPr>
            <a:normAutofit fontScale="90000"/>
          </a:bodyPr>
          <a:lstStyle/>
          <a:p>
            <a:pPr algn="ctr"/>
            <a:r>
              <a:rPr lang="sv-SE" dirty="0">
                <a:latin typeface="Abadi" panose="020B0604020104020204" pitchFamily="34" charset="0"/>
              </a:rPr>
              <a:t>Ledamot - vad är ett förtroendeuppdrag?</a:t>
            </a:r>
          </a:p>
        </p:txBody>
      </p:sp>
      <p:pic>
        <p:nvPicPr>
          <p:cNvPr id="5" name="Platshållare för innehåll 4">
            <a:extLst>
              <a:ext uri="{FF2B5EF4-FFF2-40B4-BE49-F238E27FC236}">
                <a16:creationId xmlns:a16="http://schemas.microsoft.com/office/drawing/2014/main" id="{003CDC5E-B5FF-4846-851A-3F2CE1AD0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p:spPr>
      </p:pic>
      <p:sp>
        <p:nvSpPr>
          <p:cNvPr id="6" name="textruta 5">
            <a:extLst>
              <a:ext uri="{FF2B5EF4-FFF2-40B4-BE49-F238E27FC236}">
                <a16:creationId xmlns:a16="http://schemas.microsoft.com/office/drawing/2014/main" id="{08471920-FC24-45A7-8FC9-E1A7AA55736B}"/>
              </a:ext>
            </a:extLst>
          </p:cNvPr>
          <p:cNvSpPr txBox="1"/>
          <p:nvPr/>
        </p:nvSpPr>
        <p:spPr>
          <a:xfrm>
            <a:off x="838200" y="2001672"/>
            <a:ext cx="10515600" cy="4154984"/>
          </a:xfrm>
          <a:prstGeom prst="rect">
            <a:avLst/>
          </a:prstGeom>
          <a:noFill/>
        </p:spPr>
        <p:txBody>
          <a:bodyPr wrap="square" rtlCol="0">
            <a:spAutoFit/>
          </a:bodyPr>
          <a:lstStyle/>
          <a:p>
            <a:pPr eaLnBrk="1" hangingPunct="1">
              <a:defRPr/>
            </a:pPr>
            <a:r>
              <a:rPr lang="sv-SE" sz="2400" dirty="0">
                <a:latin typeface="HelveticaNeueLT Std" panose="020B0604020202020204" pitchFamily="34" charset="0"/>
              </a:rPr>
              <a:t> </a:t>
            </a:r>
            <a:r>
              <a:rPr lang="sv-SE" sz="2400" dirty="0">
                <a:latin typeface="Garamond" panose="02020404030301010803" pitchFamily="18" charset="0"/>
              </a:rPr>
              <a:t>Vad innebär det att ha ett förtroendeuppdrag?</a:t>
            </a:r>
          </a:p>
          <a:p>
            <a:pPr marL="342900" indent="-342900" eaLnBrk="1" hangingPunct="1">
              <a:buFont typeface="Arial" panose="020B0604020202020204" pitchFamily="34" charset="0"/>
              <a:buChar char="•"/>
              <a:defRPr/>
            </a:pPr>
            <a:r>
              <a:rPr lang="sv-SE" sz="2400" dirty="0">
                <a:latin typeface="Garamond" panose="02020404030301010803" pitchFamily="18" charset="0"/>
              </a:rPr>
              <a:t>Få ett förtroende att representera någon/några efter bästa förmåga</a:t>
            </a:r>
          </a:p>
          <a:p>
            <a:pPr marL="342900" indent="-342900" eaLnBrk="1" hangingPunct="1">
              <a:buFont typeface="Arial" panose="020B0604020202020204" pitchFamily="34" charset="0"/>
              <a:buChar char="•"/>
              <a:defRPr/>
            </a:pPr>
            <a:r>
              <a:rPr lang="sv-SE" sz="2400" dirty="0">
                <a:latin typeface="Garamond" panose="02020404030301010803" pitchFamily="18" charset="0"/>
              </a:rPr>
              <a:t>Ideellt engagemang – åtagandet, inte ersättning, är drivkraften</a:t>
            </a:r>
          </a:p>
          <a:p>
            <a:pPr marL="342900" indent="-342900" eaLnBrk="1" hangingPunct="1">
              <a:buFont typeface="Arial" panose="020B0604020202020204" pitchFamily="34" charset="0"/>
              <a:buChar char="•"/>
              <a:defRPr/>
            </a:pPr>
            <a:r>
              <a:rPr lang="sv-SE" sz="2400" dirty="0">
                <a:latin typeface="Garamond" panose="02020404030301010803" pitchFamily="18" charset="0"/>
              </a:rPr>
              <a:t>Åtagande att leva upp till förtroendet</a:t>
            </a:r>
          </a:p>
          <a:p>
            <a:pPr indent="0" eaLnBrk="1" hangingPunct="1">
              <a:buFontTx/>
              <a:buNone/>
              <a:defRPr/>
            </a:pPr>
            <a:r>
              <a:rPr lang="sv-SE" sz="2400" dirty="0">
                <a:latin typeface="Garamond" panose="02020404030301010803" pitchFamily="18" charset="0"/>
              </a:rPr>
              <a:t>	</a:t>
            </a:r>
          </a:p>
          <a:p>
            <a:pPr eaLnBrk="1" hangingPunct="1">
              <a:defRPr/>
            </a:pPr>
            <a:r>
              <a:rPr lang="sv-SE" sz="2400" dirty="0">
                <a:latin typeface="Garamond" panose="02020404030301010803" pitchFamily="18" charset="0"/>
              </a:rPr>
              <a:t>Av vem får du förtroendeuppdraget?</a:t>
            </a:r>
          </a:p>
          <a:p>
            <a:pPr marL="342900" indent="-342900" eaLnBrk="1" hangingPunct="1">
              <a:buFont typeface="Arial" panose="020B0604020202020204" pitchFamily="34" charset="0"/>
              <a:buChar char="•"/>
              <a:defRPr/>
            </a:pPr>
            <a:r>
              <a:rPr lang="sv-SE" sz="2400" dirty="0">
                <a:latin typeface="Garamond" panose="02020404030301010803" pitchFamily="18" charset="0"/>
              </a:rPr>
              <a:t>Ytterst av medlemmarna. Den som tillsätter, avsätter också normalt</a:t>
            </a:r>
          </a:p>
          <a:p>
            <a:pPr marL="342900" indent="-342900" eaLnBrk="1" hangingPunct="1">
              <a:buFont typeface="Arial" panose="020B0604020202020204" pitchFamily="34" charset="0"/>
              <a:buChar char="•"/>
              <a:defRPr/>
            </a:pPr>
            <a:r>
              <a:rPr lang="sv-SE" sz="2400" dirty="0">
                <a:latin typeface="Garamond" panose="02020404030301010803" pitchFamily="18" charset="0"/>
              </a:rPr>
              <a:t>Kårfullmäktige: tillsätts av medlemmarna</a:t>
            </a:r>
          </a:p>
          <a:p>
            <a:pPr indent="0" eaLnBrk="1" hangingPunct="1">
              <a:buFontTx/>
              <a:buNone/>
              <a:defRPr/>
            </a:pPr>
            <a:endParaRPr lang="sv-SE" sz="2400" dirty="0">
              <a:latin typeface="Garamond" panose="02020404030301010803" pitchFamily="18" charset="0"/>
            </a:endParaRPr>
          </a:p>
          <a:p>
            <a:pPr indent="0" eaLnBrk="1" hangingPunct="1">
              <a:buFontTx/>
              <a:buNone/>
              <a:defRPr/>
            </a:pPr>
            <a:r>
              <a:rPr lang="sv-SE" sz="2400" dirty="0">
                <a:latin typeface="Garamond" panose="02020404030301010803" pitchFamily="18" charset="0"/>
              </a:rPr>
              <a:t>Förtroendeuppdraget behöver fungera ihop med din livssituation: viktigt hitta bra balans; studier, förtroendeuppdraget, hälsa och välmående. </a:t>
            </a:r>
          </a:p>
        </p:txBody>
      </p:sp>
    </p:spTree>
    <p:extLst>
      <p:ext uri="{BB962C8B-B14F-4D97-AF65-F5344CB8AC3E}">
        <p14:creationId xmlns:p14="http://schemas.microsoft.com/office/powerpoint/2010/main" val="24909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74B22-8FE1-423D-82CB-DA0768B90D5A}"/>
              </a:ext>
            </a:extLst>
          </p:cNvPr>
          <p:cNvSpPr>
            <a:spLocks noGrp="1"/>
          </p:cNvSpPr>
          <p:nvPr>
            <p:ph type="title"/>
          </p:nvPr>
        </p:nvSpPr>
        <p:spPr/>
        <p:txBody>
          <a:bodyPr>
            <a:normAutofit/>
          </a:bodyPr>
          <a:lstStyle/>
          <a:p>
            <a:pPr algn="ctr"/>
            <a:r>
              <a:rPr lang="sv-SE">
                <a:latin typeface="Abadi" panose="020B0604020104020204" pitchFamily="34" charset="0"/>
              </a:rPr>
              <a:t>Ledamot – vad är ditt ansvar?</a:t>
            </a:r>
            <a:endParaRPr lang="sv-SE" dirty="0">
              <a:latin typeface="Abadi" panose="020B0604020104020204" pitchFamily="34" charset="0"/>
            </a:endParaRPr>
          </a:p>
        </p:txBody>
      </p:sp>
      <p:pic>
        <p:nvPicPr>
          <p:cNvPr id="5" name="Platshållare för innehåll 4">
            <a:extLst>
              <a:ext uri="{FF2B5EF4-FFF2-40B4-BE49-F238E27FC236}">
                <a16:creationId xmlns:a16="http://schemas.microsoft.com/office/drawing/2014/main" id="{003CDC5E-B5FF-4846-851A-3F2CE1AD0B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p:spPr>
      </p:pic>
      <p:sp>
        <p:nvSpPr>
          <p:cNvPr id="6" name="textruta 5">
            <a:extLst>
              <a:ext uri="{FF2B5EF4-FFF2-40B4-BE49-F238E27FC236}">
                <a16:creationId xmlns:a16="http://schemas.microsoft.com/office/drawing/2014/main" id="{08471920-FC24-45A7-8FC9-E1A7AA55736B}"/>
              </a:ext>
            </a:extLst>
          </p:cNvPr>
          <p:cNvSpPr txBox="1"/>
          <p:nvPr/>
        </p:nvSpPr>
        <p:spPr>
          <a:xfrm>
            <a:off x="838200" y="2001672"/>
            <a:ext cx="10515600"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sv-SE" altLang="sv-SE" sz="2000" dirty="0">
                <a:latin typeface="Garamond" panose="02020404030301010803" pitchFamily="18" charset="0"/>
              </a:rPr>
              <a:t>Att vara aktiv i sitt organ. Detta innebär t.ex. att närvara på möten och hålla tiderna samt läsa handlingarna innan mötet, beredd att vara en aktiv del av kårfullmäktiges arbete under mötet. </a:t>
            </a:r>
          </a:p>
          <a:p>
            <a:pPr marL="342900" indent="-342900" eaLnBrk="1" hangingPunct="1">
              <a:spcAft>
                <a:spcPts val="1200"/>
              </a:spcAft>
              <a:buFont typeface="Arial" panose="020B0604020202020204" pitchFamily="34" charset="0"/>
              <a:buChar char="•"/>
            </a:pPr>
            <a:r>
              <a:rPr lang="sv-SE" altLang="sv-SE" sz="2000" dirty="0">
                <a:latin typeface="Garamond" panose="02020404030301010803" pitchFamily="18" charset="0"/>
              </a:rPr>
              <a:t>Att vid förhinder, meddela frånvaro och aktivt arbeta för att ersättare blir insatta i fullmäktiges ärenden.</a:t>
            </a:r>
          </a:p>
          <a:p>
            <a:pPr marL="342900" indent="-342900" eaLnBrk="1" hangingPunct="1">
              <a:spcAft>
                <a:spcPts val="1200"/>
              </a:spcAft>
              <a:buFont typeface="Arial" panose="020B0604020202020204" pitchFamily="34" charset="0"/>
              <a:buChar char="•"/>
            </a:pPr>
            <a:r>
              <a:rPr lang="sv-SE" altLang="sv-SE" sz="2000" dirty="0">
                <a:latin typeface="Garamond" panose="02020404030301010803" pitchFamily="18" charset="0"/>
              </a:rPr>
              <a:t>Vid beslut – reflektera över - Vad är syftet med beslutet? För vem gäller beslutet? Vad kan de praktiska och reella konsekvenserna bli för organisationen, dess medlemmar, förtroendevalda och anställda?</a:t>
            </a:r>
          </a:p>
          <a:p>
            <a:pPr marL="342900" indent="-342900" eaLnBrk="1" hangingPunct="1">
              <a:spcAft>
                <a:spcPts val="1200"/>
              </a:spcAft>
              <a:buFont typeface="Arial" panose="020B0604020202020204" pitchFamily="34" charset="0"/>
              <a:buChar char="•"/>
            </a:pPr>
            <a:r>
              <a:rPr lang="sv-SE" altLang="sv-SE" sz="2000" dirty="0">
                <a:latin typeface="Garamond" panose="02020404030301010803" pitchFamily="18" charset="0"/>
              </a:rPr>
              <a:t>Medansvar för att skapa en bra atmosfär inom kårfullmäktige. I diskussion </a:t>
            </a:r>
            <a:r>
              <a:rPr lang="sv-SE" altLang="sv-SE" sz="2000" dirty="0">
                <a:latin typeface="Garamond" panose="02020404030301010803" pitchFamily="18" charset="0"/>
                <a:cs typeface="Times New Roman" panose="02020603050405020304" pitchFamily="18" charset="0"/>
              </a:rPr>
              <a:t>f</a:t>
            </a:r>
            <a:r>
              <a:rPr lang="sv-SE" sz="2000" dirty="0">
                <a:effectLst/>
                <a:latin typeface="Garamond" panose="02020404030301010803" pitchFamily="18" charset="0"/>
                <a:ea typeface="Times New Roman" panose="02020603050405020304" pitchFamily="18" charset="0"/>
                <a:cs typeface="Times New Roman" panose="02020603050405020304" pitchFamily="18" charset="0"/>
              </a:rPr>
              <a:t>örsöka förstå de andras åsikt och perspektiv. Se till sak och inte person.</a:t>
            </a:r>
          </a:p>
          <a:p>
            <a:pPr marL="342900" indent="-342900">
              <a:spcAft>
                <a:spcPts val="1200"/>
              </a:spcAft>
              <a:buFont typeface="Arial" panose="020B0604020202020204" pitchFamily="34" charset="0"/>
              <a:buChar char="•"/>
            </a:pPr>
            <a:r>
              <a:rPr lang="sv-SE" sz="2000" dirty="0">
                <a:effectLst/>
                <a:latin typeface="Garamond" panose="02020404030301010803" pitchFamily="18" charset="0"/>
                <a:ea typeface="Times New Roman" panose="02020603050405020304" pitchFamily="18" charset="0"/>
                <a:cs typeface="Times New Roman" panose="02020603050405020304" pitchFamily="18" charset="0"/>
              </a:rPr>
              <a:t>Kontinuitet. Det beslut som tas under året ska inte behöva göras igen de närmaste åren</a:t>
            </a:r>
            <a:r>
              <a:rPr lang="sv-SE" sz="2000" dirty="0">
                <a:latin typeface="Garamond" panose="02020404030301010803" pitchFamily="18" charset="0"/>
                <a:ea typeface="Times New Roman" panose="02020603050405020304" pitchFamily="18" charset="0"/>
                <a:cs typeface="Times New Roman" panose="02020603050405020304" pitchFamily="18" charset="0"/>
              </a:rPr>
              <a:t>. Allt dokumenteras av sekreteraren och förs vidare ut i organisationen. </a:t>
            </a:r>
            <a:r>
              <a:rPr lang="sv-SE" sz="2000" dirty="0">
                <a:effectLst/>
                <a:latin typeface="Garamond" panose="02020404030301010803" pitchFamily="18" charset="0"/>
                <a:ea typeface="Times New Roman" panose="02020603050405020304" pitchFamily="18" charset="0"/>
                <a:cs typeface="Times New Roman" panose="02020603050405020304" pitchFamily="18" charset="0"/>
              </a:rPr>
              <a:t>Långsiktigt perspektiv. </a:t>
            </a:r>
            <a:endParaRPr lang="sv-SE" altLang="sv-SE" sz="2400" dirty="0">
              <a:latin typeface="Garamond" panose="02020404030301010803" pitchFamily="18" charset="0"/>
            </a:endParaRPr>
          </a:p>
          <a:p>
            <a:pPr indent="0" eaLnBrk="1" hangingPunct="1">
              <a:buNone/>
            </a:pPr>
            <a:endParaRPr lang="sv-SE" altLang="sv-SE" sz="2400" dirty="0">
              <a:latin typeface="Garamond" panose="02020404030301010803" pitchFamily="18" charset="0"/>
            </a:endParaRPr>
          </a:p>
          <a:p>
            <a:pPr eaLnBrk="1" hangingPunct="1">
              <a:defRPr/>
            </a:pPr>
            <a:endParaRPr lang="sv-SE" sz="2400" dirty="0">
              <a:latin typeface="HelveticaNeueLT Std" panose="020B0604020202020204" pitchFamily="34" charset="0"/>
            </a:endParaRPr>
          </a:p>
        </p:txBody>
      </p:sp>
    </p:spTree>
    <p:extLst>
      <p:ext uri="{BB962C8B-B14F-4D97-AF65-F5344CB8AC3E}">
        <p14:creationId xmlns:p14="http://schemas.microsoft.com/office/powerpoint/2010/main" val="2394035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2978AE5C-363E-4F12-9BB4-1E91204648B1}"/>
              </a:ext>
            </a:extLst>
          </p:cNvPr>
          <p:cNvSpPr>
            <a:spLocks noChangeArrowheads="1"/>
          </p:cNvSpPr>
          <p:nvPr/>
        </p:nvSpPr>
        <p:spPr bwMode="auto">
          <a:xfrm>
            <a:off x="641604" y="4553712"/>
            <a:ext cx="10908792" cy="1069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spcAft>
                <a:spcPts val="600"/>
              </a:spcAft>
              <a:buNone/>
            </a:pPr>
            <a:r>
              <a:rPr lang="en-US" altLang="sv-SE" sz="3800" dirty="0" err="1">
                <a:latin typeface="Abadi" panose="020B0604020104020204" pitchFamily="34" charset="0"/>
                <a:ea typeface="+mj-ea"/>
                <a:cs typeface="+mj-cs"/>
              </a:rPr>
              <a:t>Vad</a:t>
            </a:r>
            <a:r>
              <a:rPr lang="en-US" altLang="sv-SE" sz="3800" dirty="0">
                <a:latin typeface="Abadi" panose="020B0604020104020204" pitchFamily="34" charset="0"/>
                <a:ea typeface="+mj-ea"/>
                <a:cs typeface="+mj-cs"/>
              </a:rPr>
              <a:t> </a:t>
            </a:r>
            <a:r>
              <a:rPr lang="en-US" altLang="sv-SE" sz="3800" dirty="0" err="1">
                <a:latin typeface="Abadi" panose="020B0604020104020204" pitchFamily="34" charset="0"/>
                <a:ea typeface="+mj-ea"/>
                <a:cs typeface="+mj-cs"/>
              </a:rPr>
              <a:t>anser</a:t>
            </a:r>
            <a:r>
              <a:rPr lang="en-US" altLang="sv-SE" sz="3800" dirty="0">
                <a:latin typeface="Abadi" panose="020B0604020104020204" pitchFamily="34" charset="0"/>
                <a:ea typeface="+mj-ea"/>
                <a:cs typeface="+mj-cs"/>
              </a:rPr>
              <a:t> du </a:t>
            </a:r>
            <a:r>
              <a:rPr lang="en-US" altLang="sv-SE" sz="3800" dirty="0" err="1">
                <a:latin typeface="Abadi" panose="020B0604020104020204" pitchFamily="34" charset="0"/>
                <a:ea typeface="+mj-ea"/>
                <a:cs typeface="+mj-cs"/>
              </a:rPr>
              <a:t>kännetecknar</a:t>
            </a:r>
            <a:r>
              <a:rPr lang="en-US" altLang="sv-SE" sz="3800" dirty="0">
                <a:latin typeface="Abadi" panose="020B0604020104020204" pitchFamily="34" charset="0"/>
                <a:ea typeface="+mj-ea"/>
                <a:cs typeface="+mj-cs"/>
              </a:rPr>
              <a:t> </a:t>
            </a:r>
            <a:r>
              <a:rPr lang="en-US" altLang="sv-SE" sz="3800" dirty="0" err="1">
                <a:latin typeface="Abadi" panose="020B0604020104020204" pitchFamily="34" charset="0"/>
                <a:ea typeface="+mj-ea"/>
                <a:cs typeface="+mj-cs"/>
              </a:rPr>
              <a:t>en</a:t>
            </a:r>
            <a:r>
              <a:rPr lang="en-US" altLang="sv-SE" sz="3800" dirty="0">
                <a:latin typeface="Abadi" panose="020B0604020104020204" pitchFamily="34" charset="0"/>
                <a:ea typeface="+mj-ea"/>
                <a:cs typeface="+mj-cs"/>
              </a:rPr>
              <a:t> bra </a:t>
            </a:r>
            <a:r>
              <a:rPr lang="en-US" altLang="sv-SE" sz="3800" dirty="0" err="1">
                <a:latin typeface="Abadi" panose="020B0604020104020204" pitchFamily="34" charset="0"/>
                <a:ea typeface="+mj-ea"/>
                <a:cs typeface="+mj-cs"/>
              </a:rPr>
              <a:t>ledamot</a:t>
            </a:r>
            <a:r>
              <a:rPr lang="en-US" altLang="sv-SE" sz="3800" dirty="0">
                <a:latin typeface="Abadi" panose="020B0604020104020204" pitchFamily="34" charset="0"/>
                <a:ea typeface="+mj-ea"/>
                <a:cs typeface="+mj-cs"/>
              </a:rPr>
              <a:t>?</a:t>
            </a:r>
          </a:p>
        </p:txBody>
      </p:sp>
      <p:pic>
        <p:nvPicPr>
          <p:cNvPr id="2" name="Bildobjekt 1">
            <a:extLst>
              <a:ext uri="{FF2B5EF4-FFF2-40B4-BE49-F238E27FC236}">
                <a16:creationId xmlns:a16="http://schemas.microsoft.com/office/drawing/2014/main" id="{A21EADFD-BE0B-4298-9B04-B336C18DE020}"/>
              </a:ext>
            </a:extLst>
          </p:cNvPr>
          <p:cNvPicPr>
            <a:picLocks noChangeAspect="1"/>
          </p:cNvPicPr>
          <p:nvPr/>
        </p:nvPicPr>
        <p:blipFill rotWithShape="1">
          <a:blip r:embed="rId2"/>
          <a:srcRect t="12015" b="5035"/>
          <a:stretch/>
        </p:blipFill>
        <p:spPr>
          <a:xfrm>
            <a:off x="20" y="10"/>
            <a:ext cx="12191979" cy="4196972"/>
          </a:xfrm>
          <a:custGeom>
            <a:avLst/>
            <a:gdLst/>
            <a:ahLst/>
            <a:cxnLst/>
            <a:rect l="l" t="t" r="r" b="b"/>
            <a:pathLst>
              <a:path w="12191999" h="4196982">
                <a:moveTo>
                  <a:pt x="0" y="0"/>
                </a:moveTo>
                <a:lnTo>
                  <a:pt x="12191999" y="0"/>
                </a:lnTo>
                <a:lnTo>
                  <a:pt x="12191999" y="4170459"/>
                </a:lnTo>
                <a:lnTo>
                  <a:pt x="11986461" y="4175111"/>
                </a:lnTo>
                <a:cubicBezTo>
                  <a:pt x="11912297" y="4174136"/>
                  <a:pt x="11838168" y="4170508"/>
                  <a:pt x="11764214" y="4164231"/>
                </a:cubicBezTo>
                <a:cubicBezTo>
                  <a:pt x="11656850" y="4156227"/>
                  <a:pt x="11548596" y="4145173"/>
                  <a:pt x="11441995" y="4165502"/>
                </a:cubicBezTo>
                <a:cubicBezTo>
                  <a:pt x="11324975" y="4187991"/>
                  <a:pt x="11208081" y="4188118"/>
                  <a:pt x="11090044" y="4182401"/>
                </a:cubicBezTo>
                <a:cubicBezTo>
                  <a:pt x="10989160" y="4177573"/>
                  <a:pt x="10888657" y="4152161"/>
                  <a:pt x="10787011" y="4178970"/>
                </a:cubicBezTo>
                <a:cubicBezTo>
                  <a:pt x="10776897" y="4180444"/>
                  <a:pt x="10766592" y="4180012"/>
                  <a:pt x="10756643" y="4177700"/>
                </a:cubicBezTo>
                <a:cubicBezTo>
                  <a:pt x="10645468" y="4162326"/>
                  <a:pt x="10533530" y="4174904"/>
                  <a:pt x="10421973" y="4170584"/>
                </a:cubicBezTo>
                <a:cubicBezTo>
                  <a:pt x="10370515" y="4168551"/>
                  <a:pt x="10318040" y="4169695"/>
                  <a:pt x="10267216" y="4164231"/>
                </a:cubicBezTo>
                <a:cubicBezTo>
                  <a:pt x="10150577" y="4151780"/>
                  <a:pt x="10034192" y="4145173"/>
                  <a:pt x="9918824" y="4174523"/>
                </a:cubicBezTo>
                <a:cubicBezTo>
                  <a:pt x="9885153" y="4182439"/>
                  <a:pt x="9850745" y="4186695"/>
                  <a:pt x="9816160" y="4187229"/>
                </a:cubicBezTo>
                <a:cubicBezTo>
                  <a:pt x="9703206" y="4191295"/>
                  <a:pt x="9590632" y="4183544"/>
                  <a:pt x="9478059" y="4177191"/>
                </a:cubicBezTo>
                <a:cubicBezTo>
                  <a:pt x="9399918" y="4172744"/>
                  <a:pt x="9321904" y="4163088"/>
                  <a:pt x="9243637" y="4171220"/>
                </a:cubicBezTo>
                <a:cubicBezTo>
                  <a:pt x="9198150" y="4175921"/>
                  <a:pt x="9152282" y="4175921"/>
                  <a:pt x="9106795" y="4171220"/>
                </a:cubicBezTo>
                <a:cubicBezTo>
                  <a:pt x="9022962" y="4161398"/>
                  <a:pt x="8938380" y="4159568"/>
                  <a:pt x="8854204" y="4165756"/>
                </a:cubicBezTo>
                <a:cubicBezTo>
                  <a:pt x="8728543" y="4176556"/>
                  <a:pt x="8603010" y="4185577"/>
                  <a:pt x="8476969" y="4168424"/>
                </a:cubicBezTo>
                <a:cubicBezTo>
                  <a:pt x="8405486" y="4157192"/>
                  <a:pt x="8332808" y="4155871"/>
                  <a:pt x="8260970" y="4164486"/>
                </a:cubicBezTo>
                <a:cubicBezTo>
                  <a:pt x="8089823" y="4188500"/>
                  <a:pt x="7918295" y="4180749"/>
                  <a:pt x="7746767" y="4170839"/>
                </a:cubicBezTo>
                <a:cubicBezTo>
                  <a:pt x="7632160" y="4164104"/>
                  <a:pt x="7517046" y="4151780"/>
                  <a:pt x="7402693" y="4168043"/>
                </a:cubicBezTo>
                <a:cubicBezTo>
                  <a:pt x="7256831" y="4188372"/>
                  <a:pt x="7110841" y="4181638"/>
                  <a:pt x="6964597" y="4175667"/>
                </a:cubicBezTo>
                <a:cubicBezTo>
                  <a:pt x="6857233" y="4171220"/>
                  <a:pt x="6749742" y="4157751"/>
                  <a:pt x="6642124" y="4174396"/>
                </a:cubicBezTo>
                <a:cubicBezTo>
                  <a:pt x="6631045" y="4175908"/>
                  <a:pt x="6619775" y="4174777"/>
                  <a:pt x="6609216" y="4171093"/>
                </a:cubicBezTo>
                <a:cubicBezTo>
                  <a:pt x="6568379" y="4157650"/>
                  <a:pt x="6524595" y="4155846"/>
                  <a:pt x="6482793" y="4165883"/>
                </a:cubicBezTo>
                <a:cubicBezTo>
                  <a:pt x="6405669" y="4182782"/>
                  <a:pt x="6328672" y="4190151"/>
                  <a:pt x="6250150" y="4174777"/>
                </a:cubicBezTo>
                <a:cubicBezTo>
                  <a:pt x="6217254" y="4167891"/>
                  <a:pt x="6183521" y="4165883"/>
                  <a:pt x="6150028" y="4168806"/>
                </a:cubicBezTo>
                <a:cubicBezTo>
                  <a:pt x="6020175" y="4181766"/>
                  <a:pt x="5890068" y="4176683"/>
                  <a:pt x="5760087" y="4174142"/>
                </a:cubicBezTo>
                <a:cubicBezTo>
                  <a:pt x="5521345" y="4169695"/>
                  <a:pt x="5282477" y="4174142"/>
                  <a:pt x="5044242" y="4151399"/>
                </a:cubicBezTo>
                <a:cubicBezTo>
                  <a:pt x="4979506" y="4145237"/>
                  <a:pt x="4914326" y="4141297"/>
                  <a:pt x="4849272" y="4142076"/>
                </a:cubicBezTo>
                <a:cubicBezTo>
                  <a:pt x="4784218" y="4142854"/>
                  <a:pt x="4719291" y="4148349"/>
                  <a:pt x="4655063" y="4161055"/>
                </a:cubicBezTo>
                <a:cubicBezTo>
                  <a:pt x="4447578" y="4201332"/>
                  <a:pt x="4239457" y="4203874"/>
                  <a:pt x="4029811" y="4187610"/>
                </a:cubicBezTo>
                <a:cubicBezTo>
                  <a:pt x="3943792" y="4180876"/>
                  <a:pt x="3857774" y="4169695"/>
                  <a:pt x="3771375" y="4171855"/>
                </a:cubicBezTo>
                <a:cubicBezTo>
                  <a:pt x="3623225" y="4175794"/>
                  <a:pt x="3474948" y="4167789"/>
                  <a:pt x="3326672" y="4169822"/>
                </a:cubicBezTo>
                <a:cubicBezTo>
                  <a:pt x="3322669" y="4170394"/>
                  <a:pt x="3318578" y="4169860"/>
                  <a:pt x="3314855" y="4168297"/>
                </a:cubicBezTo>
                <a:cubicBezTo>
                  <a:pt x="3278008" y="4143013"/>
                  <a:pt x="3237604" y="4152796"/>
                  <a:pt x="3199487" y="4159403"/>
                </a:cubicBezTo>
                <a:cubicBezTo>
                  <a:pt x="3072810" y="4181384"/>
                  <a:pt x="2946260" y="4192184"/>
                  <a:pt x="2817550" y="4175158"/>
                </a:cubicBezTo>
                <a:cubicBezTo>
                  <a:pt x="2694647" y="4157332"/>
                  <a:pt x="2569990" y="4155109"/>
                  <a:pt x="2446541" y="4168551"/>
                </a:cubicBezTo>
                <a:cubicBezTo>
                  <a:pt x="2276791" y="4188372"/>
                  <a:pt x="2107677" y="4184179"/>
                  <a:pt x="1938308" y="4168551"/>
                </a:cubicBezTo>
                <a:cubicBezTo>
                  <a:pt x="1869570" y="4162199"/>
                  <a:pt x="1799815" y="4151399"/>
                  <a:pt x="1731712" y="4167281"/>
                </a:cubicBezTo>
                <a:cubicBezTo>
                  <a:pt x="1647854" y="4186721"/>
                  <a:pt x="1564250" y="4180368"/>
                  <a:pt x="1480137" y="4176048"/>
                </a:cubicBezTo>
                <a:cubicBezTo>
                  <a:pt x="1373663" y="4170457"/>
                  <a:pt x="1267442" y="4154321"/>
                  <a:pt x="1160586" y="4167027"/>
                </a:cubicBezTo>
                <a:cubicBezTo>
                  <a:pt x="1111161" y="4172871"/>
                  <a:pt x="1062116" y="4182147"/>
                  <a:pt x="1012055" y="4179733"/>
                </a:cubicBezTo>
                <a:cubicBezTo>
                  <a:pt x="873562" y="4173380"/>
                  <a:pt x="735196" y="4165883"/>
                  <a:pt x="596449" y="4167027"/>
                </a:cubicBezTo>
                <a:cubicBezTo>
                  <a:pt x="538383" y="4167408"/>
                  <a:pt x="480699" y="4169314"/>
                  <a:pt x="422887" y="4173507"/>
                </a:cubicBezTo>
                <a:cubicBezTo>
                  <a:pt x="315015" y="4181384"/>
                  <a:pt x="207524" y="4170711"/>
                  <a:pt x="100033" y="4166900"/>
                </a:cubicBezTo>
                <a:lnTo>
                  <a:pt x="0" y="4171381"/>
                </a:lnTo>
                <a:close/>
              </a:path>
            </a:pathLst>
          </a:custGeom>
        </p:spPr>
      </p:pic>
      <p:pic>
        <p:nvPicPr>
          <p:cNvPr id="7" name="Platshållare för innehåll 4">
            <a:extLst>
              <a:ext uri="{FF2B5EF4-FFF2-40B4-BE49-F238E27FC236}">
                <a16:creationId xmlns:a16="http://schemas.microsoft.com/office/drawing/2014/main" id="{3E8F018B-4FE7-46BD-BBA3-D0C002DD9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FF24B47-1EEC-4CD1-B8E5-A7D0EDDDA050}"/>
              </a:ext>
            </a:extLst>
          </p:cNvPr>
          <p:cNvSpPr>
            <a:spLocks noGrp="1"/>
          </p:cNvSpPr>
          <p:nvPr>
            <p:ph type="title"/>
          </p:nvPr>
        </p:nvSpPr>
        <p:spPr>
          <a:xfrm>
            <a:off x="1694688" y="812279"/>
            <a:ext cx="10909640" cy="1065836"/>
          </a:xfrm>
        </p:spPr>
        <p:txBody>
          <a:bodyPr vert="horz" lIns="91440" tIns="45720" rIns="91440" bIns="45720" rtlCol="0" anchor="ctr">
            <a:normAutofit/>
          </a:bodyPr>
          <a:lstStyle/>
          <a:p>
            <a:pPr algn="ctr"/>
            <a:r>
              <a:rPr lang="en-US" sz="6000" dirty="0" err="1"/>
              <a:t>Ett</a:t>
            </a:r>
            <a:r>
              <a:rPr lang="en-US" sz="6000" dirty="0"/>
              <a:t> </a:t>
            </a:r>
            <a:r>
              <a:rPr lang="en-US" sz="6000" dirty="0" err="1"/>
              <a:t>viktigt</a:t>
            </a:r>
            <a:r>
              <a:rPr lang="en-US" sz="6000" dirty="0"/>
              <a:t> uppdrag!</a:t>
            </a:r>
          </a:p>
        </p:txBody>
      </p:sp>
      <p:sp>
        <p:nvSpPr>
          <p:cNvPr id="27" name="Rectangle 6">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27432"/>
          </a:xfrm>
          <a:custGeom>
            <a:avLst/>
            <a:gdLst>
              <a:gd name="connsiteX0" fmla="*/ 0 w 3291840"/>
              <a:gd name="connsiteY0" fmla="*/ 0 h 27432"/>
              <a:gd name="connsiteX1" fmla="*/ 625450 w 3291840"/>
              <a:gd name="connsiteY1" fmla="*/ 0 h 27432"/>
              <a:gd name="connsiteX2" fmla="*/ 1283818 w 3291840"/>
              <a:gd name="connsiteY2" fmla="*/ 0 h 27432"/>
              <a:gd name="connsiteX3" fmla="*/ 1975104 w 3291840"/>
              <a:gd name="connsiteY3" fmla="*/ 0 h 27432"/>
              <a:gd name="connsiteX4" fmla="*/ 2666390 w 3291840"/>
              <a:gd name="connsiteY4" fmla="*/ 0 h 27432"/>
              <a:gd name="connsiteX5" fmla="*/ 3291840 w 3291840"/>
              <a:gd name="connsiteY5" fmla="*/ 0 h 27432"/>
              <a:gd name="connsiteX6" fmla="*/ 3291840 w 3291840"/>
              <a:gd name="connsiteY6" fmla="*/ 27432 h 27432"/>
              <a:gd name="connsiteX7" fmla="*/ 2567635 w 3291840"/>
              <a:gd name="connsiteY7" fmla="*/ 27432 h 27432"/>
              <a:gd name="connsiteX8" fmla="*/ 1843430 w 3291840"/>
              <a:gd name="connsiteY8" fmla="*/ 27432 h 27432"/>
              <a:gd name="connsiteX9" fmla="*/ 1185062 w 3291840"/>
              <a:gd name="connsiteY9" fmla="*/ 27432 h 27432"/>
              <a:gd name="connsiteX10" fmla="*/ 0 w 3291840"/>
              <a:gd name="connsiteY10" fmla="*/ 27432 h 27432"/>
              <a:gd name="connsiteX11" fmla="*/ 0 w 329184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27432"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0674" y="7395"/>
                  <a:pt x="3291885" y="21864"/>
                  <a:pt x="3291840" y="27432"/>
                </a:cubicBezTo>
                <a:cubicBezTo>
                  <a:pt x="3043276" y="47012"/>
                  <a:pt x="2921041" y="-3764"/>
                  <a:pt x="2567635" y="27432"/>
                </a:cubicBezTo>
                <a:cubicBezTo>
                  <a:pt x="2214230" y="58628"/>
                  <a:pt x="2189623" y="-3875"/>
                  <a:pt x="1843430" y="27432"/>
                </a:cubicBezTo>
                <a:cubicBezTo>
                  <a:pt x="1497237" y="58739"/>
                  <a:pt x="1492584" y="38324"/>
                  <a:pt x="1185062" y="27432"/>
                </a:cubicBezTo>
                <a:cubicBezTo>
                  <a:pt x="877540" y="16540"/>
                  <a:pt x="313238" y="55587"/>
                  <a:pt x="0" y="27432"/>
                </a:cubicBezTo>
                <a:cubicBezTo>
                  <a:pt x="-503" y="20663"/>
                  <a:pt x="1168" y="5855"/>
                  <a:pt x="0" y="0"/>
                </a:cubicBezTo>
                <a:close/>
              </a:path>
              <a:path w="3291840" h="27432"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2033" y="12649"/>
                  <a:pt x="3290852" y="17989"/>
                  <a:pt x="3291840" y="27432"/>
                </a:cubicBezTo>
                <a:cubicBezTo>
                  <a:pt x="3120474" y="24858"/>
                  <a:pt x="2816568" y="13777"/>
                  <a:pt x="2633472" y="27432"/>
                </a:cubicBezTo>
                <a:cubicBezTo>
                  <a:pt x="2450376" y="41087"/>
                  <a:pt x="2160769" y="46494"/>
                  <a:pt x="1909267" y="27432"/>
                </a:cubicBezTo>
                <a:cubicBezTo>
                  <a:pt x="1657765" y="8370"/>
                  <a:pt x="1623992" y="18792"/>
                  <a:pt x="1349654" y="27432"/>
                </a:cubicBezTo>
                <a:cubicBezTo>
                  <a:pt x="1075316" y="36072"/>
                  <a:pt x="833426" y="43325"/>
                  <a:pt x="691286" y="27432"/>
                </a:cubicBezTo>
                <a:cubicBezTo>
                  <a:pt x="549146" y="11539"/>
                  <a:pt x="342011" y="33345"/>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latshållare för innehåll 6" descr="Parts bunt">
            <a:extLst>
              <a:ext uri="{FF2B5EF4-FFF2-40B4-BE49-F238E27FC236}">
                <a16:creationId xmlns:a16="http://schemas.microsoft.com/office/drawing/2014/main" id="{BC60AEC3-C9A5-4445-BBC8-2160E4C394F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984" y="-791464"/>
            <a:ext cx="3895344" cy="3895344"/>
          </a:xfrm>
          <a:prstGeom prst="rect">
            <a:avLst/>
          </a:prstGeom>
        </p:spPr>
      </p:pic>
      <p:pic>
        <p:nvPicPr>
          <p:cNvPr id="11" name="Bildobjekt 10" descr="En bild som visar text, inomhus, belamrad&#10;&#10;Automatiskt genererad beskrivning">
            <a:extLst>
              <a:ext uri="{FF2B5EF4-FFF2-40B4-BE49-F238E27FC236}">
                <a16:creationId xmlns:a16="http://schemas.microsoft.com/office/drawing/2014/main" id="{21C58FE3-A463-4AF9-B817-ECA51A40D064}"/>
              </a:ext>
            </a:extLst>
          </p:cNvPr>
          <p:cNvPicPr>
            <a:picLocks noChangeAspect="1"/>
          </p:cNvPicPr>
          <p:nvPr/>
        </p:nvPicPr>
        <p:blipFill rotWithShape="1">
          <a:blip r:embed="rId4">
            <a:extLst>
              <a:ext uri="{28A0092B-C50C-407E-A947-70E740481C1C}">
                <a14:useLocalDpi xmlns:a14="http://schemas.microsoft.com/office/drawing/2010/main" val="0"/>
              </a:ext>
            </a:extLst>
          </a:blip>
          <a:srcRect t="10726" b="26963"/>
          <a:stretch/>
        </p:blipFill>
        <p:spPr>
          <a:xfrm>
            <a:off x="1404974" y="2597865"/>
            <a:ext cx="8289599" cy="3447856"/>
          </a:xfrm>
          <a:prstGeom prst="rect">
            <a:avLst/>
          </a:prstGeom>
        </p:spPr>
      </p:pic>
      <p:pic>
        <p:nvPicPr>
          <p:cNvPr id="15" name="Bild 14" descr="Ballonger">
            <a:extLst>
              <a:ext uri="{FF2B5EF4-FFF2-40B4-BE49-F238E27FC236}">
                <a16:creationId xmlns:a16="http://schemas.microsoft.com/office/drawing/2014/main" id="{17B783DE-113D-4434-BCF7-17CC15D53A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5591" y="1678090"/>
            <a:ext cx="4260135" cy="4260135"/>
          </a:xfrm>
          <a:prstGeom prst="rect">
            <a:avLst/>
          </a:prstGeom>
        </p:spPr>
      </p:pic>
    </p:spTree>
    <p:extLst>
      <p:ext uri="{BB962C8B-B14F-4D97-AF65-F5344CB8AC3E}">
        <p14:creationId xmlns:p14="http://schemas.microsoft.com/office/powerpoint/2010/main" val="155850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6C24B9-7933-4870-83BD-8F2F543C36C5}"/>
              </a:ext>
            </a:extLst>
          </p:cNvPr>
          <p:cNvSpPr>
            <a:spLocks noGrp="1"/>
          </p:cNvSpPr>
          <p:nvPr>
            <p:ph type="title"/>
          </p:nvPr>
        </p:nvSpPr>
        <p:spPr/>
        <p:txBody>
          <a:bodyPr>
            <a:noAutofit/>
          </a:bodyPr>
          <a:lstStyle/>
          <a:p>
            <a:pPr algn="ctr"/>
            <a:r>
              <a:rPr lang="sv-SE" sz="3600" dirty="0">
                <a:latin typeface="Abadi" panose="020B0604020104020204" pitchFamily="34" charset="0"/>
              </a:rPr>
              <a:t>Det finns en Arbetsordning för kårfullmäktige </a:t>
            </a:r>
            <a:br>
              <a:rPr lang="sv-SE" sz="3600" dirty="0">
                <a:latin typeface="Abadi" panose="020B0604020104020204" pitchFamily="34" charset="0"/>
              </a:rPr>
            </a:br>
            <a:r>
              <a:rPr lang="sv-SE" sz="3600" dirty="0">
                <a:latin typeface="Abadi" panose="020B0604020104020204" pitchFamily="34" charset="0"/>
              </a:rPr>
              <a:t>Ni kommer också att få en handbok!</a:t>
            </a:r>
          </a:p>
        </p:txBody>
      </p:sp>
      <p:pic>
        <p:nvPicPr>
          <p:cNvPr id="5" name="Platshållare för innehåll 4">
            <a:extLst>
              <a:ext uri="{FF2B5EF4-FFF2-40B4-BE49-F238E27FC236}">
                <a16:creationId xmlns:a16="http://schemas.microsoft.com/office/drawing/2014/main" id="{E95F6C41-4413-4783-96F8-D4A1CB414CD2}"/>
              </a:ext>
            </a:extLst>
          </p:cNvPr>
          <p:cNvPicPr>
            <a:picLocks noGrp="1" noChangeAspect="1"/>
          </p:cNvPicPr>
          <p:nvPr>
            <p:ph idx="1"/>
          </p:nvPr>
        </p:nvPicPr>
        <p:blipFill rotWithShape="1">
          <a:blip r:embed="rId2"/>
          <a:srcRect l="24049" t="4143" r="25055" b="6943"/>
          <a:stretch/>
        </p:blipFill>
        <p:spPr>
          <a:xfrm>
            <a:off x="6540370" y="2165985"/>
            <a:ext cx="3848100" cy="3781425"/>
          </a:xfrm>
        </p:spPr>
      </p:pic>
      <p:pic>
        <p:nvPicPr>
          <p:cNvPr id="6" name="Platshållare för innehåll 4">
            <a:extLst>
              <a:ext uri="{FF2B5EF4-FFF2-40B4-BE49-F238E27FC236}">
                <a16:creationId xmlns:a16="http://schemas.microsoft.com/office/drawing/2014/main" id="{519C50DA-5A5D-4AD2-BAB1-94B16E0D6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pic>
        <p:nvPicPr>
          <p:cNvPr id="4" name="Bildobjekt 3">
            <a:extLst>
              <a:ext uri="{FF2B5EF4-FFF2-40B4-BE49-F238E27FC236}">
                <a16:creationId xmlns:a16="http://schemas.microsoft.com/office/drawing/2014/main" id="{4ECC39D0-8663-4628-B2E0-B953DD7BF429}"/>
              </a:ext>
            </a:extLst>
          </p:cNvPr>
          <p:cNvPicPr>
            <a:picLocks noChangeAspect="1"/>
          </p:cNvPicPr>
          <p:nvPr/>
        </p:nvPicPr>
        <p:blipFill rotWithShape="1">
          <a:blip r:embed="rId4"/>
          <a:srcRect l="24833" t="26963" r="24500" b="15984"/>
          <a:stretch/>
        </p:blipFill>
        <p:spPr>
          <a:xfrm>
            <a:off x="1607688" y="2635249"/>
            <a:ext cx="4488312" cy="2842895"/>
          </a:xfrm>
          <a:prstGeom prst="rect">
            <a:avLst/>
          </a:prstGeom>
        </p:spPr>
      </p:pic>
    </p:spTree>
    <p:extLst>
      <p:ext uri="{BB962C8B-B14F-4D97-AF65-F5344CB8AC3E}">
        <p14:creationId xmlns:p14="http://schemas.microsoft.com/office/powerpoint/2010/main" val="413475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5B059A3-D27A-48E7-8E4F-A317CA860175}"/>
              </a:ext>
            </a:extLst>
          </p:cNvPr>
          <p:cNvSpPr>
            <a:spLocks noChangeArrowheads="1"/>
          </p:cNvSpPr>
          <p:nvPr/>
        </p:nvSpPr>
        <p:spPr bwMode="auto">
          <a:xfrm>
            <a:off x="2390775" y="187900"/>
            <a:ext cx="848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v-SE" altLang="sv-SE" dirty="0">
                <a:latin typeface="Abadi" panose="020B0604020104020204" pitchFamily="34" charset="0"/>
              </a:rPr>
              <a:t>Förtroendekedjan i Umeå studentkår</a:t>
            </a:r>
          </a:p>
        </p:txBody>
      </p:sp>
      <p:graphicFrame>
        <p:nvGraphicFramePr>
          <p:cNvPr id="2" name="Diagram 1">
            <a:extLst>
              <a:ext uri="{FF2B5EF4-FFF2-40B4-BE49-F238E27FC236}">
                <a16:creationId xmlns:a16="http://schemas.microsoft.com/office/drawing/2014/main" id="{D1729FD4-36AE-4BE5-BCBA-A1CE2A15D385}"/>
              </a:ext>
            </a:extLst>
          </p:cNvPr>
          <p:cNvGraphicFramePr/>
          <p:nvPr>
            <p:extLst>
              <p:ext uri="{D42A27DB-BD31-4B8C-83A1-F6EECF244321}">
                <p14:modId xmlns:p14="http://schemas.microsoft.com/office/powerpoint/2010/main" val="3853858175"/>
              </p:ext>
            </p:extLst>
          </p:nvPr>
        </p:nvGraphicFramePr>
        <p:xfrm>
          <a:off x="1952626" y="1397000"/>
          <a:ext cx="7743775"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99854A75-30A0-45C1-A3C2-0F9BA381B486}"/>
              </a:ext>
            </a:extLst>
          </p:cNvPr>
          <p:cNvSpPr txBox="1">
            <a:spLocks noChangeArrowheads="1"/>
          </p:cNvSpPr>
          <p:nvPr/>
        </p:nvSpPr>
        <p:spPr bwMode="auto">
          <a:xfrm>
            <a:off x="1774825" y="1489075"/>
            <a:ext cx="3111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Föreningens bas, medlemmarna styr föreningen</a:t>
            </a:r>
          </a:p>
        </p:txBody>
      </p:sp>
      <p:sp>
        <p:nvSpPr>
          <p:cNvPr id="4" name="textruta 3">
            <a:extLst>
              <a:ext uri="{FF2B5EF4-FFF2-40B4-BE49-F238E27FC236}">
                <a16:creationId xmlns:a16="http://schemas.microsoft.com/office/drawing/2014/main" id="{6EFFE170-846A-4098-BEAD-4C08394E9322}"/>
              </a:ext>
            </a:extLst>
          </p:cNvPr>
          <p:cNvSpPr txBox="1">
            <a:spLocks noChangeArrowheads="1"/>
          </p:cNvSpPr>
          <p:nvPr/>
        </p:nvSpPr>
        <p:spPr bwMode="auto">
          <a:xfrm>
            <a:off x="1793746" y="2580700"/>
            <a:ext cx="29194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Högsta beslutande organ, alla medlemmar får delta och tycka. Enbart ledamöter får rösta. </a:t>
            </a:r>
          </a:p>
        </p:txBody>
      </p:sp>
      <p:sp>
        <p:nvSpPr>
          <p:cNvPr id="6" name="textruta 5">
            <a:extLst>
              <a:ext uri="{FF2B5EF4-FFF2-40B4-BE49-F238E27FC236}">
                <a16:creationId xmlns:a16="http://schemas.microsoft.com/office/drawing/2014/main" id="{5CA53224-A495-40E9-AD06-F5E979D4B6DD}"/>
              </a:ext>
            </a:extLst>
          </p:cNvPr>
          <p:cNvSpPr txBox="1">
            <a:spLocks noChangeArrowheads="1"/>
          </p:cNvSpPr>
          <p:nvPr/>
        </p:nvSpPr>
        <p:spPr bwMode="auto">
          <a:xfrm>
            <a:off x="6862764" y="1428751"/>
            <a:ext cx="3240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Ska ha tecknat medlemskap</a:t>
            </a:r>
          </a:p>
          <a:p>
            <a:pPr>
              <a:spcBef>
                <a:spcPct val="0"/>
              </a:spcBef>
              <a:buFontTx/>
              <a:buNone/>
            </a:pPr>
            <a:r>
              <a:rPr lang="sv-SE" altLang="sv-SE" sz="1600" dirty="0"/>
              <a:t>Kan rösta och kandidera</a:t>
            </a:r>
          </a:p>
        </p:txBody>
      </p:sp>
      <p:sp>
        <p:nvSpPr>
          <p:cNvPr id="7" name="textruta 6">
            <a:extLst>
              <a:ext uri="{FF2B5EF4-FFF2-40B4-BE49-F238E27FC236}">
                <a16:creationId xmlns:a16="http://schemas.microsoft.com/office/drawing/2014/main" id="{BF26F2B5-E555-41B5-BC2C-B2E34E516C9D}"/>
              </a:ext>
            </a:extLst>
          </p:cNvPr>
          <p:cNvSpPr txBox="1">
            <a:spLocks noChangeArrowheads="1"/>
          </p:cNvSpPr>
          <p:nvPr/>
        </p:nvSpPr>
        <p:spPr bwMode="auto">
          <a:xfrm>
            <a:off x="6812094" y="2580700"/>
            <a:ext cx="3559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Ärenden av </a:t>
            </a:r>
            <a:r>
              <a:rPr lang="sv-SE" sz="1600" dirty="0"/>
              <a:t>större principiell eller ekonomisk natur. </a:t>
            </a:r>
          </a:p>
          <a:p>
            <a:pPr>
              <a:spcBef>
                <a:spcPct val="0"/>
              </a:spcBef>
              <a:buFontTx/>
              <a:buNone/>
            </a:pPr>
            <a:r>
              <a:rPr lang="sv-SE" altLang="sv-SE" sz="1600" dirty="0"/>
              <a:t>Sätter ramarna för styrelsens arbete</a:t>
            </a:r>
          </a:p>
          <a:p>
            <a:pPr>
              <a:spcBef>
                <a:spcPct val="0"/>
              </a:spcBef>
              <a:buFontTx/>
              <a:buNone/>
            </a:pPr>
            <a:r>
              <a:rPr lang="sv-SE" altLang="sv-SE" sz="1600" dirty="0"/>
              <a:t>Granskar styrelsens arbete</a:t>
            </a:r>
          </a:p>
        </p:txBody>
      </p:sp>
      <p:sp>
        <p:nvSpPr>
          <p:cNvPr id="8" name="textruta 7">
            <a:extLst>
              <a:ext uri="{FF2B5EF4-FFF2-40B4-BE49-F238E27FC236}">
                <a16:creationId xmlns:a16="http://schemas.microsoft.com/office/drawing/2014/main" id="{0B396BB7-3282-4145-8201-55AEBD1B93CF}"/>
              </a:ext>
            </a:extLst>
          </p:cNvPr>
          <p:cNvSpPr txBox="1">
            <a:spLocks noChangeArrowheads="1"/>
          </p:cNvSpPr>
          <p:nvPr/>
        </p:nvSpPr>
        <p:spPr bwMode="auto">
          <a:xfrm>
            <a:off x="1774825" y="3924300"/>
            <a:ext cx="2776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Högsta verkställande organ, utgörs av förtroendevalda</a:t>
            </a:r>
          </a:p>
        </p:txBody>
      </p:sp>
      <p:sp>
        <p:nvSpPr>
          <p:cNvPr id="9" name="textruta 8">
            <a:extLst>
              <a:ext uri="{FF2B5EF4-FFF2-40B4-BE49-F238E27FC236}">
                <a16:creationId xmlns:a16="http://schemas.microsoft.com/office/drawing/2014/main" id="{8E82D090-1629-4124-A358-AB981120014A}"/>
              </a:ext>
            </a:extLst>
          </p:cNvPr>
          <p:cNvSpPr txBox="1">
            <a:spLocks noChangeArrowheads="1"/>
          </p:cNvSpPr>
          <p:nvPr/>
        </p:nvSpPr>
        <p:spPr bwMode="auto">
          <a:xfrm>
            <a:off x="6796086" y="3924300"/>
            <a:ext cx="3443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Sköter dagliga verksamheten</a:t>
            </a:r>
          </a:p>
          <a:p>
            <a:pPr>
              <a:spcBef>
                <a:spcPct val="0"/>
              </a:spcBef>
              <a:buFontTx/>
              <a:buNone/>
            </a:pPr>
            <a:r>
              <a:rPr lang="sv-SE" altLang="sv-SE" sz="1600" dirty="0"/>
              <a:t>Förbereder ärenden och ger förslag till beslut till kårfullmäktige</a:t>
            </a:r>
          </a:p>
        </p:txBody>
      </p:sp>
      <p:sp>
        <p:nvSpPr>
          <p:cNvPr id="15" name="textruta 14">
            <a:extLst>
              <a:ext uri="{FF2B5EF4-FFF2-40B4-BE49-F238E27FC236}">
                <a16:creationId xmlns:a16="http://schemas.microsoft.com/office/drawing/2014/main" id="{C0258761-C95A-4326-8638-A8447D35FAF6}"/>
              </a:ext>
            </a:extLst>
          </p:cNvPr>
          <p:cNvSpPr txBox="1">
            <a:spLocks noChangeArrowheads="1"/>
          </p:cNvSpPr>
          <p:nvPr/>
        </p:nvSpPr>
        <p:spPr bwMode="auto">
          <a:xfrm>
            <a:off x="1774825" y="5046663"/>
            <a:ext cx="2160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Utses ofta av styrelse</a:t>
            </a:r>
          </a:p>
          <a:p>
            <a:pPr>
              <a:spcBef>
                <a:spcPct val="0"/>
              </a:spcBef>
              <a:buFontTx/>
              <a:buNone/>
            </a:pPr>
            <a:r>
              <a:rPr lang="sv-SE" altLang="sv-SE" sz="1600" dirty="0"/>
              <a:t>Förtroendevalda</a:t>
            </a:r>
          </a:p>
          <a:p>
            <a:pPr>
              <a:spcBef>
                <a:spcPct val="0"/>
              </a:spcBef>
              <a:buFontTx/>
              <a:buNone/>
            </a:pPr>
            <a:r>
              <a:rPr lang="sv-SE" altLang="sv-SE" sz="1600" dirty="0"/>
              <a:t>Kan ha olika uppgifter</a:t>
            </a:r>
          </a:p>
        </p:txBody>
      </p:sp>
      <p:sp>
        <p:nvSpPr>
          <p:cNvPr id="16" name="textruta 15">
            <a:extLst>
              <a:ext uri="{FF2B5EF4-FFF2-40B4-BE49-F238E27FC236}">
                <a16:creationId xmlns:a16="http://schemas.microsoft.com/office/drawing/2014/main" id="{C2002CB4-00A0-4F24-BCF3-BC77681ED836}"/>
              </a:ext>
            </a:extLst>
          </p:cNvPr>
          <p:cNvSpPr txBox="1">
            <a:spLocks noChangeArrowheads="1"/>
          </p:cNvSpPr>
          <p:nvPr/>
        </p:nvSpPr>
        <p:spPr bwMode="auto">
          <a:xfrm>
            <a:off x="7761289" y="5045076"/>
            <a:ext cx="2674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600" dirty="0"/>
              <a:t>Utses normalt av styrelse</a:t>
            </a:r>
          </a:p>
          <a:p>
            <a:pPr>
              <a:spcBef>
                <a:spcPct val="0"/>
              </a:spcBef>
              <a:buFontTx/>
              <a:buNone/>
            </a:pPr>
            <a:r>
              <a:rPr lang="sv-SE" altLang="sv-SE" sz="1600" dirty="0"/>
              <a:t>Förtroendevalda</a:t>
            </a:r>
          </a:p>
          <a:p>
            <a:pPr>
              <a:spcBef>
                <a:spcPct val="0"/>
              </a:spcBef>
              <a:buFontTx/>
              <a:buNone/>
            </a:pPr>
            <a:r>
              <a:rPr lang="sv-SE" altLang="sv-SE" sz="1600" dirty="0"/>
              <a:t>Företräder studenter</a:t>
            </a:r>
          </a:p>
        </p:txBody>
      </p:sp>
      <p:pic>
        <p:nvPicPr>
          <p:cNvPr id="17" name="Platshållare för innehåll 4">
            <a:extLst>
              <a:ext uri="{FF2B5EF4-FFF2-40B4-BE49-F238E27FC236}">
                <a16:creationId xmlns:a16="http://schemas.microsoft.com/office/drawing/2014/main" id="{3C62B775-1A86-4147-9FE6-DC80900C3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fade">
                                      <p:cBhvr>
                                        <p:cTn id="43" dur="500"/>
                                        <p:tgtEl>
                                          <p:spTgt spid="15">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500"/>
                                        <p:tgtEl>
                                          <p:spTgt spid="15">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Effect transition="in" filter="fade">
                                      <p:cBhvr>
                                        <p:cTn id="49" dur="500"/>
                                        <p:tgtEl>
                                          <p:spTgt spid="15">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fade">
                                      <p:cBhvr>
                                        <p:cTn id="55" dur="500"/>
                                        <p:tgtEl>
                                          <p:spTgt spid="16">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xEl>
                                              <p:pRg st="2" end="2"/>
                                            </p:txEl>
                                          </p:spTgt>
                                        </p:tgtEl>
                                        <p:attrNameLst>
                                          <p:attrName>style.visibility</p:attrName>
                                        </p:attrNameLst>
                                      </p:cBhvr>
                                      <p:to>
                                        <p:strVal val="visible"/>
                                      </p:to>
                                    </p:set>
                                    <p:animEffect transition="in" filter="fade">
                                      <p:cBhvr>
                                        <p:cTn id="5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6" grpId="0" build="allAtOnce"/>
      <p:bldP spid="7" grpId="0" build="allAtOnce"/>
      <p:bldP spid="8" grpId="0" build="allAtOnce"/>
      <p:bldP spid="9" grpId="0" build="allAtOnce"/>
      <p:bldP spid="15" grpId="0" build="allAtOnce"/>
      <p:bldP spid="1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8A7CD-22EB-43BF-B454-DEEE9CEEF7BD}"/>
              </a:ext>
            </a:extLst>
          </p:cNvPr>
          <p:cNvSpPr>
            <a:spLocks noGrp="1"/>
          </p:cNvSpPr>
          <p:nvPr>
            <p:ph type="title"/>
          </p:nvPr>
        </p:nvSpPr>
        <p:spPr/>
        <p:txBody>
          <a:bodyPr>
            <a:noAutofit/>
          </a:bodyPr>
          <a:lstStyle/>
          <a:p>
            <a:pPr algn="ctr"/>
            <a:r>
              <a:rPr lang="sv-SE" sz="3600" dirty="0">
                <a:latin typeface="Abadi" panose="020B0604020104020204" pitchFamily="34" charset="0"/>
              </a:rPr>
              <a:t>Kårfullmäktige är medlemmarnas förlängda arm</a:t>
            </a:r>
          </a:p>
        </p:txBody>
      </p:sp>
      <p:sp>
        <p:nvSpPr>
          <p:cNvPr id="3" name="Platshållare för innehåll 2">
            <a:extLst>
              <a:ext uri="{FF2B5EF4-FFF2-40B4-BE49-F238E27FC236}">
                <a16:creationId xmlns:a16="http://schemas.microsoft.com/office/drawing/2014/main" id="{51401A97-69C5-4796-9383-DD5E3AAD489A}"/>
              </a:ext>
            </a:extLst>
          </p:cNvPr>
          <p:cNvSpPr>
            <a:spLocks noGrp="1"/>
          </p:cNvSpPr>
          <p:nvPr>
            <p:ph idx="1"/>
          </p:nvPr>
        </p:nvSpPr>
        <p:spPr/>
        <p:txBody>
          <a:bodyPr>
            <a:normAutofit/>
          </a:bodyPr>
          <a:lstStyle/>
          <a:p>
            <a:pPr algn="just">
              <a:lnSpc>
                <a:spcPct val="107000"/>
              </a:lnSpc>
              <a:spcAft>
                <a:spcPts val="600"/>
              </a:spcAft>
            </a:pPr>
            <a:r>
              <a:rPr lang="sv-SE" sz="1800" dirty="0">
                <a:effectLst/>
                <a:latin typeface="Garamond" panose="02020404030301010803" pitchFamily="18" charset="0"/>
                <a:ea typeface="Calibri" panose="020F0502020204030204" pitchFamily="34" charset="0"/>
                <a:cs typeface="Arial" panose="020B0604020202020204" pitchFamily="34" charset="0"/>
              </a:rPr>
              <a:t>Det är kring kårfullmäktige som Umeå studentkårs verksamhet formas. Kårfullmäktige fastställer stadgar för organisationen samt tar beslut i </a:t>
            </a:r>
            <a:r>
              <a:rPr lang="sv-SE" sz="1800" u="sng" dirty="0">
                <a:effectLst/>
                <a:latin typeface="Garamond" panose="02020404030301010803" pitchFamily="18" charset="0"/>
                <a:ea typeface="Calibri" panose="020F0502020204030204" pitchFamily="34" charset="0"/>
                <a:cs typeface="Arial" panose="020B0604020202020204" pitchFamily="34" charset="0"/>
              </a:rPr>
              <a:t>större principiella eller ekonomiska frågor </a:t>
            </a:r>
            <a:r>
              <a:rPr lang="sv-SE" sz="1800" dirty="0">
                <a:effectLst/>
                <a:latin typeface="Garamond" panose="02020404030301010803" pitchFamily="18" charset="0"/>
                <a:ea typeface="Calibri" panose="020F0502020204030204" pitchFamily="34" charset="0"/>
                <a:cs typeface="Arial" panose="020B0604020202020204" pitchFamily="34" charset="0"/>
              </a:rPr>
              <a:t>som sätter ramarna för hur kåren arbetar. </a:t>
            </a:r>
          </a:p>
          <a:p>
            <a:pPr algn="just">
              <a:lnSpc>
                <a:spcPct val="107000"/>
              </a:lnSpc>
              <a:spcAft>
                <a:spcPts val="600"/>
              </a:spcAft>
            </a:pPr>
            <a:r>
              <a:rPr lang="sv-SE" sz="1800" dirty="0">
                <a:effectLst/>
                <a:latin typeface="Garamond" panose="02020404030301010803" pitchFamily="18" charset="0"/>
                <a:ea typeface="Calibri" panose="020F0502020204030204" pitchFamily="34" charset="0"/>
                <a:cs typeface="Arial" panose="020B0604020202020204" pitchFamily="34" charset="0"/>
              </a:rPr>
              <a:t>Kårfullmäktige sitter under perioden 1 juli till 30 juni efterföljande år och består av maximalt 35 ledamöter samt ersättare till dessa. Detta kallas för kårfullmäktiges mandatperiod (den period så kårfullmäktige har mandat att utföra sitt arbete). </a:t>
            </a:r>
          </a:p>
          <a:p>
            <a:pPr algn="just">
              <a:lnSpc>
                <a:spcPct val="107000"/>
              </a:lnSpc>
              <a:spcAft>
                <a:spcPts val="600"/>
              </a:spcAft>
            </a:pPr>
            <a:r>
              <a:rPr lang="sv-SE" sz="1800" dirty="0">
                <a:effectLst/>
                <a:latin typeface="Garamond" panose="02020404030301010803" pitchFamily="18" charset="0"/>
                <a:ea typeface="Calibri" panose="020F0502020204030204" pitchFamily="34" charset="0"/>
                <a:cs typeface="Arial" panose="020B0604020202020204" pitchFamily="34" charset="0"/>
              </a:rPr>
              <a:t>Flertalet beslut tas däremot innan det nya året börjar, bland annat valet av ny kårstyrelse. </a:t>
            </a:r>
          </a:p>
          <a:p>
            <a:pPr algn="just">
              <a:lnSpc>
                <a:spcPct val="107000"/>
              </a:lnSpc>
              <a:spcAft>
                <a:spcPts val="600"/>
              </a:spcAft>
            </a:pPr>
            <a:r>
              <a:rPr lang="sv-SE" sz="1800" dirty="0">
                <a:effectLst/>
                <a:latin typeface="Garamond" panose="02020404030301010803" pitchFamily="18" charset="0"/>
                <a:ea typeface="Calibri" panose="020F0502020204030204" pitchFamily="34" charset="0"/>
                <a:cs typeface="Arial" panose="020B0604020202020204" pitchFamily="34" charset="0"/>
              </a:rPr>
              <a:t>Kårstyrelsen som utses av kårfullmäktige arbetar på uppdrag av kårfullmäktige men har också utrymme att fatta beslut i en rad olika frågor som är mer verksamhetsnära. Exempel Budget: Kårfullmäktige – beslutar övergripande Rambudget. Kårstyrelsen - </a:t>
            </a:r>
            <a:r>
              <a:rPr lang="sv-SE" sz="1800" dirty="0">
                <a:latin typeface="Garamond" panose="02020404030301010803" pitchFamily="18" charset="0"/>
                <a:ea typeface="Calibri" panose="020F0502020204030204" pitchFamily="34" charset="0"/>
                <a:cs typeface="Arial" panose="020B0604020202020204" pitchFamily="34" charset="0"/>
              </a:rPr>
              <a:t>detaljerade beräkningar och fördelar medel efter verksamhetens behov. </a:t>
            </a:r>
            <a:endParaRPr lang="sv-SE" dirty="0"/>
          </a:p>
        </p:txBody>
      </p:sp>
      <p:pic>
        <p:nvPicPr>
          <p:cNvPr id="4" name="Platshållare för innehåll 4">
            <a:extLst>
              <a:ext uri="{FF2B5EF4-FFF2-40B4-BE49-F238E27FC236}">
                <a16:creationId xmlns:a16="http://schemas.microsoft.com/office/drawing/2014/main" id="{46638600-673A-44B0-8A26-DD49CEB8D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extLst>
      <p:ext uri="{BB962C8B-B14F-4D97-AF65-F5344CB8AC3E}">
        <p14:creationId xmlns:p14="http://schemas.microsoft.com/office/powerpoint/2010/main" val="117785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8A7CD-22EB-43BF-B454-DEEE9CEEF7BD}"/>
              </a:ext>
            </a:extLst>
          </p:cNvPr>
          <p:cNvSpPr>
            <a:spLocks noGrp="1"/>
          </p:cNvSpPr>
          <p:nvPr>
            <p:ph type="title"/>
          </p:nvPr>
        </p:nvSpPr>
        <p:spPr/>
        <p:txBody>
          <a:bodyPr>
            <a:noAutofit/>
          </a:bodyPr>
          <a:lstStyle/>
          <a:p>
            <a:pPr algn="ctr" eaLnBrk="1" hangingPunct="1">
              <a:spcBef>
                <a:spcPct val="0"/>
              </a:spcBef>
              <a:buFontTx/>
              <a:buNone/>
            </a:pPr>
            <a:r>
              <a:rPr lang="sv-SE" altLang="sv-SE" sz="3600" dirty="0">
                <a:solidFill>
                  <a:srgbClr val="333333"/>
                </a:solidFill>
                <a:latin typeface="Abadi" panose="020B0604020104020204" pitchFamily="34" charset="0"/>
              </a:rPr>
              <a:t>Styrdokument –kort översikt</a:t>
            </a:r>
          </a:p>
        </p:txBody>
      </p:sp>
      <p:sp>
        <p:nvSpPr>
          <p:cNvPr id="3" name="Platshållare för innehåll 2">
            <a:extLst>
              <a:ext uri="{FF2B5EF4-FFF2-40B4-BE49-F238E27FC236}">
                <a16:creationId xmlns:a16="http://schemas.microsoft.com/office/drawing/2014/main" id="{51401A97-69C5-4796-9383-DD5E3AAD489A}"/>
              </a:ext>
            </a:extLst>
          </p:cNvPr>
          <p:cNvSpPr>
            <a:spLocks noGrp="1"/>
          </p:cNvSpPr>
          <p:nvPr>
            <p:ph idx="1"/>
          </p:nvPr>
        </p:nvSpPr>
        <p:spPr/>
        <p:txBody>
          <a:bodyPr>
            <a:normAutofit fontScale="62500" lnSpcReduction="20000"/>
          </a:bodyPr>
          <a:lstStyle/>
          <a:p>
            <a:pPr eaLnBrk="1" hangingPunct="1">
              <a:spcBef>
                <a:spcPct val="0"/>
              </a:spcBef>
            </a:pPr>
            <a:r>
              <a:rPr lang="sv-SE" altLang="sv-SE" sz="3400" dirty="0">
                <a:latin typeface="Garamond" panose="02020404030301010803" pitchFamily="18" charset="0"/>
              </a:rPr>
              <a:t> </a:t>
            </a:r>
            <a:r>
              <a:rPr lang="sv-SE" altLang="sv-SE" sz="3200" dirty="0">
                <a:latin typeface="Garamond" panose="02020404030301010803" pitchFamily="18" charset="0"/>
              </a:rPr>
              <a:t>Stadgar</a:t>
            </a:r>
          </a:p>
          <a:p>
            <a:pPr eaLnBrk="1" hangingPunct="1">
              <a:spcBef>
                <a:spcPct val="0"/>
              </a:spcBef>
              <a:buFontTx/>
              <a:buNone/>
            </a:pPr>
            <a:r>
              <a:rPr lang="sv-SE" altLang="sv-SE" sz="2800" dirty="0">
                <a:latin typeface="Garamond" panose="02020404030301010803" pitchFamily="18" charset="0"/>
              </a:rPr>
              <a:t>	- Sätter ramarna för hela föreningen (lagen)</a:t>
            </a:r>
          </a:p>
          <a:p>
            <a:pPr eaLnBrk="1" hangingPunct="1">
              <a:spcBef>
                <a:spcPct val="0"/>
              </a:spcBef>
              <a:buFontTx/>
              <a:buNone/>
            </a:pPr>
            <a:r>
              <a:rPr lang="sv-SE" altLang="sv-SE" sz="2800" dirty="0">
                <a:latin typeface="Garamond" panose="02020404030301010803" pitchFamily="18" charset="0"/>
              </a:rPr>
              <a:t>	- Medlemmarna fastställer och ändrar (dvs kårfullmäktige)</a:t>
            </a:r>
          </a:p>
          <a:p>
            <a:pPr eaLnBrk="1" hangingPunct="1">
              <a:spcBef>
                <a:spcPct val="0"/>
              </a:spcBef>
            </a:pPr>
            <a:endParaRPr lang="sv-SE" altLang="sv-SE" sz="2800" dirty="0">
              <a:latin typeface="Garamond" panose="02020404030301010803" pitchFamily="18" charset="0"/>
            </a:endParaRPr>
          </a:p>
          <a:p>
            <a:pPr eaLnBrk="1" hangingPunct="1">
              <a:spcBef>
                <a:spcPct val="0"/>
              </a:spcBef>
            </a:pPr>
            <a:r>
              <a:rPr lang="sv-SE" altLang="sv-SE" sz="2800" dirty="0">
                <a:latin typeface="Garamond" panose="02020404030301010803" pitchFamily="18" charset="0"/>
              </a:rPr>
              <a:t> </a:t>
            </a:r>
            <a:r>
              <a:rPr lang="sv-SE" altLang="sv-SE" sz="3200" dirty="0">
                <a:latin typeface="Garamond" panose="02020404030301010803" pitchFamily="18" charset="0"/>
              </a:rPr>
              <a:t>Operativ plan</a:t>
            </a:r>
          </a:p>
          <a:p>
            <a:pPr eaLnBrk="1" hangingPunct="1">
              <a:spcBef>
                <a:spcPct val="0"/>
              </a:spcBef>
              <a:buFontTx/>
              <a:buNone/>
            </a:pPr>
            <a:r>
              <a:rPr lang="sv-SE" altLang="sv-SE" sz="2800" dirty="0">
                <a:latin typeface="Garamond" panose="02020404030301010803" pitchFamily="18" charset="0"/>
              </a:rPr>
              <a:t>	- Medlemmarnas uppdrag till styrelsen</a:t>
            </a:r>
          </a:p>
          <a:p>
            <a:pPr eaLnBrk="1" hangingPunct="1">
              <a:spcBef>
                <a:spcPct val="0"/>
              </a:spcBef>
              <a:buFontTx/>
              <a:buNone/>
            </a:pPr>
            <a:r>
              <a:rPr lang="sv-SE" altLang="sv-SE" sz="2800" dirty="0">
                <a:latin typeface="Garamond" panose="02020404030301010803" pitchFamily="18" charset="0"/>
              </a:rPr>
              <a:t>	- Kan revideras av styrelsen</a:t>
            </a:r>
          </a:p>
          <a:p>
            <a:pPr marL="0" indent="0" eaLnBrk="1" hangingPunct="1">
              <a:spcBef>
                <a:spcPct val="0"/>
              </a:spcBef>
              <a:buNone/>
            </a:pPr>
            <a:endParaRPr lang="sv-SE" altLang="sv-SE" sz="2800" dirty="0">
              <a:latin typeface="Garamond" panose="02020404030301010803" pitchFamily="18" charset="0"/>
            </a:endParaRPr>
          </a:p>
          <a:p>
            <a:pPr eaLnBrk="1" hangingPunct="1">
              <a:spcBef>
                <a:spcPct val="0"/>
              </a:spcBef>
            </a:pPr>
            <a:r>
              <a:rPr lang="sv-SE" altLang="sv-SE" sz="3200" dirty="0">
                <a:latin typeface="Garamond" panose="02020404030301010803" pitchFamily="18" charset="0"/>
              </a:rPr>
              <a:t> Budget</a:t>
            </a:r>
          </a:p>
          <a:p>
            <a:pPr eaLnBrk="1" hangingPunct="1">
              <a:spcBef>
                <a:spcPct val="0"/>
              </a:spcBef>
              <a:buFontTx/>
              <a:buNone/>
            </a:pPr>
            <a:r>
              <a:rPr lang="sv-SE" altLang="sv-SE" sz="2800" dirty="0">
                <a:latin typeface="Garamond" panose="02020404030301010803" pitchFamily="18" charset="0"/>
              </a:rPr>
              <a:t>	- Medlemmarnas ekonomiska uppdrag till styrelsen</a:t>
            </a:r>
          </a:p>
          <a:p>
            <a:pPr eaLnBrk="1" hangingPunct="1">
              <a:spcBef>
                <a:spcPct val="0"/>
              </a:spcBef>
              <a:buFontTx/>
              <a:buNone/>
            </a:pPr>
            <a:r>
              <a:rPr lang="sv-SE" altLang="sv-SE" sz="2800" dirty="0">
                <a:latin typeface="Garamond" panose="02020404030301010803" pitchFamily="18" charset="0"/>
              </a:rPr>
              <a:t>	- Kan revideras av styrelsen</a:t>
            </a:r>
          </a:p>
          <a:p>
            <a:pPr marL="0" indent="0" eaLnBrk="1" hangingPunct="1">
              <a:spcBef>
                <a:spcPct val="0"/>
              </a:spcBef>
              <a:buNone/>
            </a:pPr>
            <a:endParaRPr lang="sv-SE" altLang="sv-SE" sz="2800" dirty="0">
              <a:latin typeface="Garamond" panose="02020404030301010803" pitchFamily="18" charset="0"/>
            </a:endParaRPr>
          </a:p>
          <a:p>
            <a:pPr eaLnBrk="1" hangingPunct="1">
              <a:spcBef>
                <a:spcPct val="0"/>
              </a:spcBef>
            </a:pPr>
            <a:r>
              <a:rPr lang="sv-SE" altLang="sv-SE" sz="2800" dirty="0">
                <a:latin typeface="Garamond" panose="02020404030301010803" pitchFamily="18" charset="0"/>
              </a:rPr>
              <a:t> </a:t>
            </a:r>
            <a:r>
              <a:rPr lang="sv-SE" altLang="sv-SE" sz="3200" dirty="0">
                <a:latin typeface="Garamond" panose="02020404030301010803" pitchFamily="18" charset="0"/>
              </a:rPr>
              <a:t>Bokslut</a:t>
            </a:r>
          </a:p>
          <a:p>
            <a:pPr eaLnBrk="1" hangingPunct="1">
              <a:spcBef>
                <a:spcPct val="0"/>
              </a:spcBef>
              <a:buFontTx/>
              <a:buNone/>
            </a:pPr>
            <a:r>
              <a:rPr lang="sv-SE" altLang="sv-SE" sz="2800" dirty="0">
                <a:latin typeface="Garamond" panose="02020404030301010803" pitchFamily="18" charset="0"/>
              </a:rPr>
              <a:t>	- Styrelsens ekonomiska redovisning till medlemmarna</a:t>
            </a:r>
          </a:p>
          <a:p>
            <a:pPr eaLnBrk="1" hangingPunct="1">
              <a:spcBef>
                <a:spcPct val="0"/>
              </a:spcBef>
              <a:buFontTx/>
              <a:buNone/>
            </a:pPr>
            <a:r>
              <a:rPr lang="sv-SE" altLang="sv-SE" sz="2800" dirty="0">
                <a:latin typeface="Garamond" panose="02020404030301010803" pitchFamily="18" charset="0"/>
              </a:rPr>
              <a:t>	</a:t>
            </a:r>
            <a:endParaRPr lang="sv-SE" dirty="0"/>
          </a:p>
        </p:txBody>
      </p:sp>
      <p:pic>
        <p:nvPicPr>
          <p:cNvPr id="5" name="Bildobjekt 4">
            <a:extLst>
              <a:ext uri="{FF2B5EF4-FFF2-40B4-BE49-F238E27FC236}">
                <a16:creationId xmlns:a16="http://schemas.microsoft.com/office/drawing/2014/main" id="{C34CDE43-F00D-4751-AE79-4EB63F580CC5}"/>
              </a:ext>
            </a:extLst>
          </p:cNvPr>
          <p:cNvPicPr>
            <a:picLocks noChangeAspect="1"/>
          </p:cNvPicPr>
          <p:nvPr/>
        </p:nvPicPr>
        <p:blipFill rotWithShape="1">
          <a:blip r:embed="rId2"/>
          <a:srcRect l="23500" t="5324" r="25000" b="12000"/>
          <a:stretch/>
        </p:blipFill>
        <p:spPr>
          <a:xfrm>
            <a:off x="6908800" y="2197504"/>
            <a:ext cx="4114799" cy="3715720"/>
          </a:xfrm>
          <a:prstGeom prst="rect">
            <a:avLst/>
          </a:prstGeom>
        </p:spPr>
      </p:pic>
      <p:pic>
        <p:nvPicPr>
          <p:cNvPr id="6" name="Platshållare för innehåll 4">
            <a:extLst>
              <a:ext uri="{FF2B5EF4-FFF2-40B4-BE49-F238E27FC236}">
                <a16:creationId xmlns:a16="http://schemas.microsoft.com/office/drawing/2014/main" id="{19AFB509-0623-4262-BB76-DDF44A20B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extLst>
      <p:ext uri="{BB962C8B-B14F-4D97-AF65-F5344CB8AC3E}">
        <p14:creationId xmlns:p14="http://schemas.microsoft.com/office/powerpoint/2010/main" val="416637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609A41-487B-40D8-AE5B-8157CCA75C11}"/>
              </a:ext>
            </a:extLst>
          </p:cNvPr>
          <p:cNvSpPr>
            <a:spLocks noGrp="1"/>
          </p:cNvSpPr>
          <p:nvPr>
            <p:ph type="title"/>
          </p:nvPr>
        </p:nvSpPr>
        <p:spPr>
          <a:xfrm>
            <a:off x="0" y="365125"/>
            <a:ext cx="10515600" cy="1325563"/>
          </a:xfrm>
        </p:spPr>
        <p:txBody>
          <a:bodyPr/>
          <a:lstStyle/>
          <a:p>
            <a:pPr algn="ctr"/>
            <a:r>
              <a:rPr lang="sv-SE" dirty="0">
                <a:latin typeface="Abadi" panose="020B0604020104020204" pitchFamily="34" charset="0"/>
              </a:rPr>
              <a:t>Året med kårfullmäktige</a:t>
            </a:r>
            <a:endParaRPr lang="sv-SE" dirty="0"/>
          </a:p>
        </p:txBody>
      </p:sp>
      <p:sp>
        <p:nvSpPr>
          <p:cNvPr id="3" name="Platshållare för innehåll 2">
            <a:extLst>
              <a:ext uri="{FF2B5EF4-FFF2-40B4-BE49-F238E27FC236}">
                <a16:creationId xmlns:a16="http://schemas.microsoft.com/office/drawing/2014/main" id="{435703DA-3E77-4F98-9E24-DBB6BDB03FBB}"/>
              </a:ext>
            </a:extLst>
          </p:cNvPr>
          <p:cNvSpPr>
            <a:spLocks noGrp="1"/>
          </p:cNvSpPr>
          <p:nvPr>
            <p:ph idx="1"/>
          </p:nvPr>
        </p:nvSpPr>
        <p:spPr>
          <a:xfrm>
            <a:off x="838200" y="1929384"/>
            <a:ext cx="7848600" cy="4251960"/>
          </a:xfrm>
        </p:spPr>
        <p:txBody>
          <a:bodyPr>
            <a:normAutofit fontScale="92500" lnSpcReduction="10000"/>
          </a:bodyPr>
          <a:lstStyle/>
          <a:p>
            <a:pPr marL="0" indent="0" algn="just">
              <a:lnSpc>
                <a:spcPct val="107000"/>
              </a:lnSpc>
              <a:spcAft>
                <a:spcPts val="600"/>
              </a:spcAft>
              <a:buNone/>
            </a:pPr>
            <a:r>
              <a:rPr lang="sv-SE" sz="1800" dirty="0">
                <a:effectLst/>
                <a:latin typeface="Garamond" panose="02020404030301010803" pitchFamily="18" charset="0"/>
                <a:ea typeface="Calibri" panose="020F0502020204030204" pitchFamily="34" charset="0"/>
                <a:cs typeface="Arial" panose="020B0604020202020204" pitchFamily="34" charset="0"/>
              </a:rPr>
              <a:t>Det finns fyra kårfullmäktigesammanträden som alltid genomförs, reglerat i kårens stadgar:</a:t>
            </a:r>
          </a:p>
          <a:p>
            <a:pPr marL="342900" lvl="0" indent="-342900" algn="just">
              <a:lnSpc>
                <a:spcPct val="107000"/>
              </a:lnSpc>
              <a:spcAft>
                <a:spcPts val="600"/>
              </a:spcAft>
              <a:buFont typeface="+mj-lt"/>
              <a:buAutoNum type="arabicPeriod"/>
            </a:pPr>
            <a:r>
              <a:rPr lang="sv-SE" sz="1800" b="1" dirty="0">
                <a:effectLst/>
                <a:latin typeface="Garamond" panose="02020404030301010803" pitchFamily="18" charset="0"/>
                <a:ea typeface="Calibri" panose="020F0502020204030204" pitchFamily="34" charset="0"/>
                <a:cs typeface="Arial" panose="020B0604020202020204" pitchFamily="34" charset="0"/>
              </a:rPr>
              <a:t>Konstituerande kårfullmäktige </a:t>
            </a:r>
            <a:r>
              <a:rPr lang="sv-SE" sz="1800" dirty="0">
                <a:effectLst/>
                <a:latin typeface="Garamond" panose="02020404030301010803" pitchFamily="18" charset="0"/>
                <a:ea typeface="Calibri" panose="020F0502020204030204" pitchFamily="34" charset="0"/>
                <a:cs typeface="Arial" panose="020B0604020202020204" pitchFamily="34" charset="0"/>
              </a:rPr>
              <a:t>som brukar vara i maj och där man väljer kårstyrelse samt tar andra viktiga beslut inför det kommande året. Personval till styrelser i kårens olika stiftelser och bolag ex Kårhusstiftelsen, Stiftelsen studenthälsan </a:t>
            </a:r>
            <a:r>
              <a:rPr lang="sv-SE" sz="1800" dirty="0" err="1">
                <a:effectLst/>
                <a:latin typeface="Garamond" panose="02020404030301010803" pitchFamily="18" charset="0"/>
                <a:ea typeface="Calibri" panose="020F0502020204030204" pitchFamily="34" charset="0"/>
                <a:cs typeface="Arial" panose="020B0604020202020204" pitchFamily="34" charset="0"/>
              </a:rPr>
              <a:t>mf</a:t>
            </a:r>
            <a:r>
              <a:rPr lang="sv-SE" sz="1800" dirty="0">
                <a:effectLst/>
                <a:latin typeface="Garamond" panose="02020404030301010803" pitchFamily="18" charset="0"/>
                <a:ea typeface="Calibri" panose="020F0502020204030204" pitchFamily="34" charset="0"/>
                <a:cs typeface="Arial" panose="020B0604020202020204" pitchFamily="34" charset="0"/>
              </a:rPr>
              <a:t>. (Om platser ej fylls kan man välja in personer under kommande möten).</a:t>
            </a:r>
          </a:p>
          <a:p>
            <a:pPr marL="342900" lvl="0" indent="-342900" algn="just">
              <a:lnSpc>
                <a:spcPct val="107000"/>
              </a:lnSpc>
              <a:spcAft>
                <a:spcPts val="600"/>
              </a:spcAft>
              <a:buFont typeface="+mj-lt"/>
              <a:buAutoNum type="arabicPeriod"/>
            </a:pPr>
            <a:r>
              <a:rPr lang="sv-SE" sz="1800" b="1" dirty="0">
                <a:effectLst/>
                <a:latin typeface="Garamond" panose="02020404030301010803" pitchFamily="18" charset="0"/>
                <a:ea typeface="Calibri" panose="020F0502020204030204" pitchFamily="34" charset="0"/>
                <a:cs typeface="Arial" panose="020B0604020202020204" pitchFamily="34" charset="0"/>
              </a:rPr>
              <a:t>Höstfullmäktige</a:t>
            </a:r>
            <a:r>
              <a:rPr lang="sv-SE" sz="1800" dirty="0">
                <a:effectLst/>
                <a:latin typeface="Garamond" panose="02020404030301010803" pitchFamily="18" charset="0"/>
                <a:ea typeface="Calibri" panose="020F0502020204030204" pitchFamily="34" charset="0"/>
                <a:cs typeface="Arial" panose="020B0604020202020204" pitchFamily="34" charset="0"/>
              </a:rPr>
              <a:t> i september där budget och operativ plan slutligt tas samt personer väljs till den delegation som ska åka till SFS </a:t>
            </a:r>
            <a:r>
              <a:rPr lang="sv-SE" sz="1800" dirty="0" err="1">
                <a:effectLst/>
                <a:latin typeface="Garamond" panose="02020404030301010803" pitchFamily="18" charset="0"/>
                <a:ea typeface="Calibri" panose="020F0502020204030204" pitchFamily="34" charset="0"/>
                <a:cs typeface="Arial" panose="020B0604020202020204" pitchFamily="34" charset="0"/>
              </a:rPr>
              <a:t>Fum</a:t>
            </a:r>
            <a:r>
              <a:rPr lang="sv-SE" sz="1800" dirty="0">
                <a:effectLst/>
                <a:latin typeface="Garamond" panose="02020404030301010803" pitchFamily="18" charset="0"/>
                <a:ea typeface="Calibri" panose="020F0502020204030204" pitchFamily="34" charset="0"/>
                <a:cs typeface="Arial" panose="020B0604020202020204" pitchFamily="34" charset="0"/>
              </a:rPr>
              <a:t> (Sveriges förenade studentkårers årssammanträde). Budget och operativ plan brukar ibland även behandlas på konstituerande kårfullmäktige men har sedan bearbetats till höstfullmäktige.</a:t>
            </a:r>
          </a:p>
          <a:p>
            <a:pPr marL="342900" lvl="0" indent="-342900" algn="just">
              <a:lnSpc>
                <a:spcPct val="107000"/>
              </a:lnSpc>
              <a:spcAft>
                <a:spcPts val="600"/>
              </a:spcAft>
              <a:buFont typeface="+mj-lt"/>
              <a:buAutoNum type="arabicPeriod"/>
            </a:pPr>
            <a:r>
              <a:rPr lang="sv-SE" sz="1800" b="1" dirty="0">
                <a:effectLst/>
                <a:latin typeface="Garamond" panose="02020404030301010803" pitchFamily="18" charset="0"/>
                <a:ea typeface="Calibri" panose="020F0502020204030204" pitchFamily="34" charset="0"/>
                <a:cs typeface="Arial" panose="020B0604020202020204" pitchFamily="34" charset="0"/>
              </a:rPr>
              <a:t>Ansvarsfullmäktige</a:t>
            </a:r>
            <a:r>
              <a:rPr lang="sv-SE" sz="1800" dirty="0">
                <a:effectLst/>
                <a:latin typeface="Garamond" panose="02020404030301010803" pitchFamily="18" charset="0"/>
                <a:ea typeface="Calibri" panose="020F0502020204030204" pitchFamily="34" charset="0"/>
                <a:cs typeface="Arial" panose="020B0604020202020204" pitchFamily="34" charset="0"/>
              </a:rPr>
              <a:t> i december granskar det gamla året och beslutar om kårstyrelsen ska beviljas ansvarsfrihet för föregående år.</a:t>
            </a:r>
          </a:p>
          <a:p>
            <a:pPr marL="342900" lvl="0" indent="-342900" algn="just">
              <a:lnSpc>
                <a:spcPct val="107000"/>
              </a:lnSpc>
              <a:spcAft>
                <a:spcPts val="600"/>
              </a:spcAft>
              <a:buFont typeface="+mj-lt"/>
              <a:buAutoNum type="arabicPeriod"/>
            </a:pPr>
            <a:r>
              <a:rPr lang="sv-SE" sz="1800" b="1" dirty="0" err="1">
                <a:effectLst/>
                <a:latin typeface="Garamond" panose="02020404030301010803" pitchFamily="18" charset="0"/>
                <a:ea typeface="Calibri" panose="020F0502020204030204" pitchFamily="34" charset="0"/>
                <a:cs typeface="Arial" panose="020B0604020202020204" pitchFamily="34" charset="0"/>
              </a:rPr>
              <a:t>Vårfullmäktige</a:t>
            </a:r>
            <a:r>
              <a:rPr lang="sv-SE" sz="1800" dirty="0">
                <a:effectLst/>
                <a:latin typeface="Garamond" panose="02020404030301010803" pitchFamily="18" charset="0"/>
                <a:ea typeface="Calibri" panose="020F0502020204030204" pitchFamily="34" charset="0"/>
                <a:cs typeface="Arial" panose="020B0604020202020204" pitchFamily="34" charset="0"/>
              </a:rPr>
              <a:t> i februari där justeringar görs i budgeten samt där kårfullmäktige vart tredje år antar en strategisk plan.</a:t>
            </a:r>
          </a:p>
          <a:p>
            <a:endParaRPr lang="sv-SE" dirty="0"/>
          </a:p>
        </p:txBody>
      </p:sp>
      <p:pic>
        <p:nvPicPr>
          <p:cNvPr id="5" name="Bild 4" descr="En krans med citroner och löv">
            <a:extLst>
              <a:ext uri="{FF2B5EF4-FFF2-40B4-BE49-F238E27FC236}">
                <a16:creationId xmlns:a16="http://schemas.microsoft.com/office/drawing/2014/main" id="{7102E69F-4082-4559-BBC3-2B67E089C9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6800" y="0"/>
            <a:ext cx="3314700" cy="3314700"/>
          </a:xfrm>
          <a:prstGeom prst="rect">
            <a:avLst/>
          </a:prstGeom>
        </p:spPr>
      </p:pic>
      <p:pic>
        <p:nvPicPr>
          <p:cNvPr id="7" name="Platshållare för innehåll 4">
            <a:extLst>
              <a:ext uri="{FF2B5EF4-FFF2-40B4-BE49-F238E27FC236}">
                <a16:creationId xmlns:a16="http://schemas.microsoft.com/office/drawing/2014/main" id="{0A13C395-CA0A-4BFD-A995-A9EF4F3AF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extLst>
      <p:ext uri="{BB962C8B-B14F-4D97-AF65-F5344CB8AC3E}">
        <p14:creationId xmlns:p14="http://schemas.microsoft.com/office/powerpoint/2010/main" val="33271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DC93FE-10E9-43A4-BCC0-9F3E83B93E33}"/>
              </a:ext>
            </a:extLst>
          </p:cNvPr>
          <p:cNvSpPr>
            <a:spLocks noGrp="1"/>
          </p:cNvSpPr>
          <p:nvPr>
            <p:ph type="title"/>
          </p:nvPr>
        </p:nvSpPr>
        <p:spPr/>
        <p:txBody>
          <a:bodyPr/>
          <a:lstStyle/>
          <a:p>
            <a:pPr algn="ctr"/>
            <a:r>
              <a:rPr lang="sv-SE" dirty="0">
                <a:latin typeface="Abadi" panose="020B0604020104020204" pitchFamily="34" charset="0"/>
              </a:rPr>
              <a:t>Kårfullmäktige - praktiskt</a:t>
            </a:r>
            <a:endParaRPr lang="sv-SE" dirty="0"/>
          </a:p>
        </p:txBody>
      </p:sp>
      <p:sp>
        <p:nvSpPr>
          <p:cNvPr id="4" name="Platshållare för innehåll 3">
            <a:extLst>
              <a:ext uri="{FF2B5EF4-FFF2-40B4-BE49-F238E27FC236}">
                <a16:creationId xmlns:a16="http://schemas.microsoft.com/office/drawing/2014/main" id="{DB51A87A-4178-460C-AB61-01EC25B9D390}"/>
              </a:ext>
            </a:extLst>
          </p:cNvPr>
          <p:cNvSpPr txBox="1">
            <a:spLocks noGrp="1"/>
          </p:cNvSpPr>
          <p:nvPr>
            <p:ph idx="1"/>
          </p:nvPr>
        </p:nvSpPr>
        <p:spPr>
          <a:xfrm>
            <a:off x="838200" y="1928813"/>
            <a:ext cx="10515600" cy="5267211"/>
          </a:xfrm>
          <a:prstGeom prst="rect">
            <a:avLst/>
          </a:prstGeom>
          <a:noFill/>
        </p:spPr>
        <p:txBody>
          <a:bodyPr wrap="square">
            <a:spAutoFit/>
          </a:bodyPr>
          <a:lstStyle/>
          <a:p>
            <a:pPr algn="just">
              <a:lnSpc>
                <a:spcPct val="107000"/>
              </a:lnSpc>
              <a:spcAft>
                <a:spcPts val="600"/>
              </a:spcAft>
            </a:pPr>
            <a:r>
              <a:rPr lang="sv-SE" sz="1600" dirty="0">
                <a:latin typeface="Garamond" panose="02020404030301010803" pitchFamily="18" charset="0"/>
                <a:ea typeface="Calibri" panose="020F0502020204030204" pitchFamily="34" charset="0"/>
                <a:cs typeface="Arial" panose="020B0604020202020204" pitchFamily="34" charset="0"/>
              </a:rPr>
              <a:t>Hösten 21 ser vi fram emot att kunna hålla möten på plats i Aula </a:t>
            </a:r>
            <a:r>
              <a:rPr lang="sv-SE" sz="1600" dirty="0" err="1">
                <a:latin typeface="Garamond" panose="02020404030301010803" pitchFamily="18" charset="0"/>
                <a:ea typeface="Calibri" panose="020F0502020204030204" pitchFamily="34" charset="0"/>
                <a:cs typeface="Arial" panose="020B0604020202020204" pitchFamily="34" charset="0"/>
              </a:rPr>
              <a:t>Biologica</a:t>
            </a:r>
            <a:r>
              <a:rPr lang="sv-SE" sz="1600" dirty="0">
                <a:latin typeface="Garamond" panose="02020404030301010803" pitchFamily="18" charset="0"/>
                <a:ea typeface="Calibri" panose="020F0502020204030204" pitchFamily="34" charset="0"/>
                <a:cs typeface="Arial" panose="020B0604020202020204" pitchFamily="34" charset="0"/>
              </a:rPr>
              <a:t> – med möjlighet att kunna delta digitalt, ex för distansstudenter. </a:t>
            </a:r>
          </a:p>
          <a:p>
            <a:pPr algn="just">
              <a:lnSpc>
                <a:spcPct val="107000"/>
              </a:lnSpc>
              <a:spcAft>
                <a:spcPts val="600"/>
              </a:spcAft>
            </a:pPr>
            <a:r>
              <a:rPr lang="sv-SE" sz="1600" dirty="0">
                <a:latin typeface="Garamond" panose="02020404030301010803" pitchFamily="18" charset="0"/>
                <a:ea typeface="Calibri" panose="020F0502020204030204" pitchFamily="34" charset="0"/>
                <a:cs typeface="Arial" panose="020B0604020202020204" pitchFamily="34" charset="0"/>
              </a:rPr>
              <a:t>Ni får kallelsen via </a:t>
            </a:r>
            <a:r>
              <a:rPr lang="sv-SE" sz="1600" dirty="0">
                <a:effectLst/>
                <a:latin typeface="Garamond" panose="02020404030301010803" pitchFamily="18" charset="0"/>
                <a:ea typeface="Calibri" panose="020F0502020204030204" pitchFamily="34" charset="0"/>
                <a:cs typeface="Arial" panose="020B0604020202020204" pitchFamily="34" charset="0"/>
              </a:rPr>
              <a:t>mail 10 dagar (inte arbetsdagar) före sammanträdet. Handlingarna inför mötet får ni på mailen 5 dagar före sammanträdet. </a:t>
            </a:r>
          </a:p>
          <a:p>
            <a:pPr algn="just">
              <a:lnSpc>
                <a:spcPct val="107000"/>
              </a:lnSpc>
              <a:spcAft>
                <a:spcPts val="600"/>
              </a:spcAft>
            </a:pPr>
            <a:r>
              <a:rPr lang="sv-SE" sz="1600" dirty="0">
                <a:effectLst/>
                <a:latin typeface="Garamond" panose="02020404030301010803" pitchFamily="18" charset="0"/>
                <a:ea typeface="Calibri" panose="020F0502020204030204" pitchFamily="34" charset="0"/>
                <a:cs typeface="Arial" panose="020B0604020202020204" pitchFamily="34" charset="0"/>
              </a:rPr>
              <a:t>Övriga frågor som punkt - avhandlas normalt sett inte på ett kårfullmäktige, utan det är de frågor som finns i handlingarna som är uppe för beslut. </a:t>
            </a:r>
          </a:p>
          <a:p>
            <a:pPr algn="just">
              <a:lnSpc>
                <a:spcPct val="107000"/>
              </a:lnSpc>
              <a:spcAft>
                <a:spcPts val="600"/>
              </a:spcAft>
            </a:pPr>
            <a:r>
              <a:rPr lang="sv-SE" sz="1600" dirty="0">
                <a:effectLst/>
                <a:latin typeface="Garamond" panose="02020404030301010803" pitchFamily="18" charset="0"/>
                <a:ea typeface="Calibri" panose="020F0502020204030204" pitchFamily="34" charset="0"/>
                <a:cs typeface="Arial" panose="020B0604020202020204" pitchFamily="34" charset="0"/>
              </a:rPr>
              <a:t>Vill man lyfta en fråga i kårfullmäktige kan detta göras på olika sätt: Genom att skicka in en </a:t>
            </a:r>
            <a:r>
              <a:rPr lang="sv-SE" sz="1600" b="1" dirty="0">
                <a:effectLst/>
                <a:latin typeface="Garamond" panose="02020404030301010803" pitchFamily="18" charset="0"/>
                <a:ea typeface="Calibri" panose="020F0502020204030204" pitchFamily="34" charset="0"/>
                <a:cs typeface="Arial" panose="020B0604020202020204" pitchFamily="34" charset="0"/>
              </a:rPr>
              <a:t>Motion</a:t>
            </a:r>
            <a:r>
              <a:rPr lang="sv-SE" sz="1600" dirty="0">
                <a:effectLst/>
                <a:latin typeface="Garamond" panose="02020404030301010803" pitchFamily="18" charset="0"/>
                <a:ea typeface="Calibri" panose="020F0502020204030204" pitchFamily="34" charset="0"/>
                <a:cs typeface="Arial" panose="020B0604020202020204" pitchFamily="34" charset="0"/>
              </a:rPr>
              <a:t> (14 dagar före sammanträdet), en </a:t>
            </a:r>
            <a:r>
              <a:rPr lang="sv-SE" sz="1600" b="1" dirty="0">
                <a:effectLst/>
                <a:latin typeface="Garamond" panose="02020404030301010803" pitchFamily="18" charset="0"/>
                <a:ea typeface="Calibri" panose="020F0502020204030204" pitchFamily="34" charset="0"/>
                <a:cs typeface="Arial" panose="020B0604020202020204" pitchFamily="34" charset="0"/>
              </a:rPr>
              <a:t>Interpellation</a:t>
            </a:r>
            <a:r>
              <a:rPr lang="sv-SE" sz="1600" dirty="0">
                <a:effectLst/>
                <a:latin typeface="Garamond" panose="02020404030301010803" pitchFamily="18" charset="0"/>
                <a:ea typeface="Calibri" panose="020F0502020204030204" pitchFamily="34" charset="0"/>
                <a:cs typeface="Arial" panose="020B0604020202020204" pitchFamily="34" charset="0"/>
              </a:rPr>
              <a:t> - en fråga ställd till hela kårstyrelsen (14 dagar före sammanträdet eller genom en </a:t>
            </a:r>
            <a:r>
              <a:rPr lang="sv-SE" sz="1600" b="1" dirty="0">
                <a:effectLst/>
                <a:latin typeface="Garamond" panose="02020404030301010803" pitchFamily="18" charset="0"/>
                <a:ea typeface="Calibri" panose="020F0502020204030204" pitchFamily="34" charset="0"/>
                <a:cs typeface="Arial" panose="020B0604020202020204" pitchFamily="34" charset="0"/>
              </a:rPr>
              <a:t>Enkel fråga  </a:t>
            </a:r>
            <a:r>
              <a:rPr lang="sv-SE" sz="1600" dirty="0">
                <a:effectLst/>
                <a:latin typeface="Garamond" panose="02020404030301010803" pitchFamily="18" charset="0"/>
                <a:ea typeface="Calibri" panose="020F0502020204030204" pitchFamily="34" charset="0"/>
                <a:cs typeface="Arial" panose="020B0604020202020204" pitchFamily="34" charset="0"/>
              </a:rPr>
              <a:t>- riktas till en enskild ledamot i kårstyrelsen (7 dagar före ett sammanträde). Dessa mailas in till kårordförande och till mötessekreterare för kårfullmäktige. </a:t>
            </a:r>
          </a:p>
          <a:p>
            <a:pPr algn="just">
              <a:lnSpc>
                <a:spcPct val="107000"/>
              </a:lnSpc>
              <a:spcAft>
                <a:spcPts val="600"/>
              </a:spcAft>
            </a:pPr>
            <a:r>
              <a:rPr lang="sv-SE" sz="1600" dirty="0">
                <a:effectLst/>
                <a:latin typeface="Garamond" panose="02020404030301010803" pitchFamily="18" charset="0"/>
                <a:ea typeface="Calibri" panose="020F0502020204030204" pitchFamily="34" charset="0"/>
                <a:cs typeface="Arial" panose="020B0604020202020204" pitchFamily="34" charset="0"/>
              </a:rPr>
              <a:t>Mötesteknik – Mötets spelregler. Finns för att underlätta mötet och försäkra sig om att mötet och beslut går demokratiskt tillväga. </a:t>
            </a:r>
            <a:r>
              <a:rPr lang="sv-SE" sz="1600" dirty="0">
                <a:effectLst/>
                <a:latin typeface="Garamond" panose="02020404030301010803" pitchFamily="18" charset="0"/>
                <a:ea typeface="Times New Roman" panose="02020603050405020304" pitchFamily="18" charset="0"/>
                <a:cs typeface="Times New Roman" panose="02020603050405020304" pitchFamily="18" charset="0"/>
              </a:rPr>
              <a:t>Effektivitet och demokrati går dock alltid före att hålla strikt på mötesformalian. </a:t>
            </a:r>
            <a:r>
              <a:rPr lang="sv-SE" sz="1600" dirty="0">
                <a:effectLst/>
                <a:latin typeface="Garamond" panose="02020404030301010803" pitchFamily="18" charset="0"/>
                <a:ea typeface="Calibri" panose="020F0502020204030204" pitchFamily="34" charset="0"/>
                <a:cs typeface="Arial" panose="020B0604020202020204" pitchFamily="34" charset="0"/>
              </a:rPr>
              <a:t>Läs mer: Kårfullmäktigehandboken eller Arbetsordning för Kårfullmäktige. </a:t>
            </a:r>
          </a:p>
          <a:p>
            <a:pPr marL="0" indent="0" algn="just">
              <a:lnSpc>
                <a:spcPct val="107000"/>
              </a:lnSpc>
              <a:spcAft>
                <a:spcPts val="600"/>
              </a:spcAft>
              <a:buNone/>
            </a:pPr>
            <a:r>
              <a:rPr lang="sv-SE" sz="1600" dirty="0">
                <a:effectLst/>
                <a:latin typeface="Garamond" panose="02020404030301010803" pitchFamily="18" charset="0"/>
                <a:ea typeface="Calibri" panose="020F0502020204030204" pitchFamily="34" charset="0"/>
                <a:cs typeface="Arial" panose="020B0604020202020204" pitchFamily="34" charset="0"/>
              </a:rPr>
              <a:t>Läs mer: Kårfullmäktigehandboken eller Arbetsordning för Kårfullmäktige. </a:t>
            </a:r>
          </a:p>
          <a:p>
            <a:pPr algn="just">
              <a:lnSpc>
                <a:spcPct val="107000"/>
              </a:lnSpc>
              <a:spcAft>
                <a:spcPts val="600"/>
              </a:spcAft>
            </a:pPr>
            <a:endParaRPr lang="sv-SE" sz="1600" dirty="0">
              <a:effectLst/>
              <a:latin typeface="Garamond" panose="02020404030301010803" pitchFamily="18" charset="0"/>
              <a:ea typeface="Calibri" panose="020F0502020204030204" pitchFamily="34" charset="0"/>
              <a:cs typeface="Arial" panose="020B0604020202020204" pitchFamily="34" charset="0"/>
            </a:endParaRPr>
          </a:p>
        </p:txBody>
      </p:sp>
      <p:pic>
        <p:nvPicPr>
          <p:cNvPr id="5" name="Platshållare för innehåll 4">
            <a:extLst>
              <a:ext uri="{FF2B5EF4-FFF2-40B4-BE49-F238E27FC236}">
                <a16:creationId xmlns:a16="http://schemas.microsoft.com/office/drawing/2014/main" id="{99E8CD2B-FBBA-4A30-9BD8-83CA83664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6133" y="5761807"/>
            <a:ext cx="999746" cy="990602"/>
          </a:xfrm>
          <a:prstGeom prst="rect">
            <a:avLst/>
          </a:prstGeom>
        </p:spPr>
      </p:pic>
    </p:spTree>
    <p:extLst>
      <p:ext uri="{BB962C8B-B14F-4D97-AF65-F5344CB8AC3E}">
        <p14:creationId xmlns:p14="http://schemas.microsoft.com/office/powerpoint/2010/main" val="3455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D06893-D1C5-4346-AD47-A953CEE4D8FD}"/>
              </a:ext>
            </a:extLst>
          </p:cNvPr>
          <p:cNvSpPr>
            <a:spLocks noGrp="1"/>
          </p:cNvSpPr>
          <p:nvPr>
            <p:ph type="title"/>
          </p:nvPr>
        </p:nvSpPr>
        <p:spPr/>
        <p:txBody>
          <a:bodyPr/>
          <a:lstStyle/>
          <a:p>
            <a:pPr algn="ctr"/>
            <a:r>
              <a:rPr lang="sv-SE" dirty="0"/>
              <a:t>Lyft en fråga!</a:t>
            </a:r>
          </a:p>
        </p:txBody>
      </p:sp>
      <p:sp>
        <p:nvSpPr>
          <p:cNvPr id="3" name="Platshållare för innehåll 2">
            <a:extLst>
              <a:ext uri="{FF2B5EF4-FFF2-40B4-BE49-F238E27FC236}">
                <a16:creationId xmlns:a16="http://schemas.microsoft.com/office/drawing/2014/main" id="{889CBB01-6856-4D17-BE47-CE777FF5523F}"/>
              </a:ext>
            </a:extLst>
          </p:cNvPr>
          <p:cNvSpPr>
            <a:spLocks noGrp="1"/>
          </p:cNvSpPr>
          <p:nvPr>
            <p:ph idx="1"/>
          </p:nvPr>
        </p:nvSpPr>
        <p:spPr/>
        <p:txBody>
          <a:bodyPr>
            <a:normAutofit fontScale="92500" lnSpcReduction="10000"/>
          </a:bodyPr>
          <a:lstStyle/>
          <a:p>
            <a:pPr marL="0" indent="0">
              <a:buNone/>
            </a:pPr>
            <a:r>
              <a:rPr lang="sv-SE" sz="2800" dirty="0">
                <a:effectLst/>
                <a:latin typeface="Garamond" panose="02020404030301010803" pitchFamily="18" charset="0"/>
                <a:ea typeface="Calibri" panose="020F0502020204030204" pitchFamily="34" charset="0"/>
                <a:cs typeface="Arial" panose="020B0604020202020204" pitchFamily="34" charset="0"/>
              </a:rPr>
              <a:t>Vill man lyfta en fråga i kårfullmäktige kan detta göras på olika sätt: </a:t>
            </a:r>
          </a:p>
          <a:p>
            <a:pPr marL="514350" indent="-514350">
              <a:buFont typeface="+mj-lt"/>
              <a:buAutoNum type="arabicPeriod"/>
            </a:pPr>
            <a:r>
              <a:rPr lang="sv-SE" sz="2800" dirty="0">
                <a:effectLst/>
                <a:latin typeface="Garamond" panose="02020404030301010803" pitchFamily="18" charset="0"/>
                <a:ea typeface="Calibri" panose="020F0502020204030204" pitchFamily="34" charset="0"/>
                <a:cs typeface="Arial" panose="020B0604020202020204" pitchFamily="34" charset="0"/>
              </a:rPr>
              <a:t>Genom att skicka in en </a:t>
            </a:r>
            <a:r>
              <a:rPr lang="sv-SE" sz="2800" b="1" dirty="0">
                <a:effectLst/>
                <a:latin typeface="Garamond" panose="02020404030301010803" pitchFamily="18" charset="0"/>
                <a:ea typeface="Calibri" panose="020F0502020204030204" pitchFamily="34" charset="0"/>
                <a:cs typeface="Arial" panose="020B0604020202020204" pitchFamily="34" charset="0"/>
              </a:rPr>
              <a:t>Motion</a:t>
            </a:r>
            <a:r>
              <a:rPr lang="sv-SE" sz="2800" dirty="0">
                <a:effectLst/>
                <a:latin typeface="Garamond" panose="02020404030301010803" pitchFamily="18" charset="0"/>
                <a:ea typeface="Calibri" panose="020F0502020204030204" pitchFamily="34" charset="0"/>
                <a:cs typeface="Arial" panose="020B0604020202020204" pitchFamily="34" charset="0"/>
              </a:rPr>
              <a:t> (inskickas senast 14 dagar före sammanträdet) Mall för motion finns på kårens hemsida under fliken Kåraktiv. </a:t>
            </a:r>
          </a:p>
          <a:p>
            <a:pPr marL="514350" indent="-514350">
              <a:buFont typeface="+mj-lt"/>
              <a:buAutoNum type="arabicPeriod"/>
            </a:pPr>
            <a:r>
              <a:rPr lang="sv-SE" dirty="0">
                <a:latin typeface="Garamond" panose="02020404030301010803" pitchFamily="18" charset="0"/>
                <a:ea typeface="Calibri" panose="020F0502020204030204" pitchFamily="34" charset="0"/>
                <a:cs typeface="Arial" panose="020B0604020202020204" pitchFamily="34" charset="0"/>
              </a:rPr>
              <a:t>Genom en </a:t>
            </a:r>
            <a:r>
              <a:rPr lang="sv-SE" sz="2800" b="1" dirty="0">
                <a:effectLst/>
                <a:latin typeface="Garamond" panose="02020404030301010803" pitchFamily="18" charset="0"/>
                <a:ea typeface="Calibri" panose="020F0502020204030204" pitchFamily="34" charset="0"/>
                <a:cs typeface="Arial" panose="020B0604020202020204" pitchFamily="34" charset="0"/>
              </a:rPr>
              <a:t>Interpellation</a:t>
            </a:r>
            <a:r>
              <a:rPr lang="sv-SE" sz="2800" dirty="0">
                <a:effectLst/>
                <a:latin typeface="Garamond" panose="02020404030301010803" pitchFamily="18" charset="0"/>
                <a:ea typeface="Calibri" panose="020F0502020204030204" pitchFamily="34" charset="0"/>
                <a:cs typeface="Arial" panose="020B0604020202020204" pitchFamily="34" charset="0"/>
              </a:rPr>
              <a:t> - en fråga ställd till hela </a:t>
            </a:r>
            <a:r>
              <a:rPr lang="sv-SE" sz="2800" dirty="0" err="1">
                <a:effectLst/>
                <a:latin typeface="Garamond" panose="02020404030301010803" pitchFamily="18" charset="0"/>
                <a:ea typeface="Calibri" panose="020F0502020204030204" pitchFamily="34" charset="0"/>
                <a:cs typeface="Arial" panose="020B0604020202020204" pitchFamily="34" charset="0"/>
              </a:rPr>
              <a:t>kårstyrelsen</a:t>
            </a:r>
            <a:r>
              <a:rPr lang="sv-SE" sz="2800" dirty="0">
                <a:effectLst/>
                <a:latin typeface="Garamond" panose="02020404030301010803" pitchFamily="18" charset="0"/>
                <a:ea typeface="Calibri" panose="020F0502020204030204" pitchFamily="34" charset="0"/>
                <a:cs typeface="Arial" panose="020B0604020202020204" pitchFamily="34" charset="0"/>
              </a:rPr>
              <a:t> (skickas in senast 14 dagar före sammanträdet )</a:t>
            </a:r>
          </a:p>
          <a:p>
            <a:pPr marL="514350" indent="-514350">
              <a:buFont typeface="+mj-lt"/>
              <a:buAutoNum type="arabicPeriod"/>
            </a:pPr>
            <a:r>
              <a:rPr lang="sv-SE" sz="2800" dirty="0">
                <a:effectLst/>
                <a:latin typeface="Garamond" panose="02020404030301010803" pitchFamily="18" charset="0"/>
                <a:ea typeface="Calibri" panose="020F0502020204030204" pitchFamily="34" charset="0"/>
                <a:cs typeface="Arial" panose="020B0604020202020204" pitchFamily="34" charset="0"/>
              </a:rPr>
              <a:t>Genom en </a:t>
            </a:r>
            <a:r>
              <a:rPr lang="sv-SE" sz="2800" b="1" dirty="0">
                <a:effectLst/>
                <a:latin typeface="Garamond" panose="02020404030301010803" pitchFamily="18" charset="0"/>
                <a:ea typeface="Calibri" panose="020F0502020204030204" pitchFamily="34" charset="0"/>
                <a:cs typeface="Arial" panose="020B0604020202020204" pitchFamily="34" charset="0"/>
              </a:rPr>
              <a:t>Enkel fråga  </a:t>
            </a:r>
            <a:r>
              <a:rPr lang="sv-SE" sz="2800" dirty="0">
                <a:effectLst/>
                <a:latin typeface="Garamond" panose="02020404030301010803" pitchFamily="18" charset="0"/>
                <a:ea typeface="Calibri" panose="020F0502020204030204" pitchFamily="34" charset="0"/>
                <a:cs typeface="Arial" panose="020B0604020202020204" pitchFamily="34" charset="0"/>
              </a:rPr>
              <a:t>- riktas till en enskild ledamot i </a:t>
            </a:r>
            <a:r>
              <a:rPr lang="sv-SE" sz="2800" dirty="0" err="1">
                <a:effectLst/>
                <a:latin typeface="Garamond" panose="02020404030301010803" pitchFamily="18" charset="0"/>
                <a:ea typeface="Calibri" panose="020F0502020204030204" pitchFamily="34" charset="0"/>
                <a:cs typeface="Arial" panose="020B0604020202020204" pitchFamily="34" charset="0"/>
              </a:rPr>
              <a:t>kårstyrelsen</a:t>
            </a:r>
            <a:r>
              <a:rPr lang="sv-SE" sz="2800" dirty="0">
                <a:effectLst/>
                <a:latin typeface="Garamond" panose="02020404030301010803" pitchFamily="18" charset="0"/>
                <a:ea typeface="Calibri" panose="020F0502020204030204" pitchFamily="34" charset="0"/>
                <a:cs typeface="Arial" panose="020B0604020202020204" pitchFamily="34" charset="0"/>
              </a:rPr>
              <a:t> (skickas in senast 7 dagar före ett sammanträde). </a:t>
            </a:r>
          </a:p>
          <a:p>
            <a:pPr marL="0" indent="0">
              <a:buNone/>
            </a:pPr>
            <a:r>
              <a:rPr lang="sv-SE" dirty="0">
                <a:latin typeface="Garamond" panose="02020404030301010803" pitchFamily="18" charset="0"/>
                <a:ea typeface="Calibri" panose="020F0502020204030204" pitchFamily="34" charset="0"/>
                <a:cs typeface="Arial" panose="020B0604020202020204" pitchFamily="34" charset="0"/>
              </a:rPr>
              <a:t>Alla dessa mailas in till: </a:t>
            </a:r>
            <a:r>
              <a:rPr lang="sv-SE" sz="2800" dirty="0">
                <a:effectLst/>
                <a:latin typeface="Garamond" panose="02020404030301010803" pitchFamily="18" charset="0"/>
                <a:ea typeface="Calibri" panose="020F0502020204030204" pitchFamily="34" charset="0"/>
                <a:cs typeface="Arial" panose="020B0604020202020204" pitchFamily="34" charset="0"/>
              </a:rPr>
              <a:t>kårordförande och mötessekreterare för KF.</a:t>
            </a:r>
          </a:p>
          <a:p>
            <a:pPr marL="514350" indent="-514350">
              <a:buFont typeface="+mj-lt"/>
              <a:buAutoNum type="arabicPeriod"/>
            </a:pPr>
            <a:endParaRPr lang="sv-SE" dirty="0">
              <a:latin typeface="Garamond" panose="02020404030301010803" pitchFamily="18" charset="0"/>
              <a:ea typeface="Calibri" panose="020F0502020204030204" pitchFamily="34" charset="0"/>
              <a:cs typeface="Arial" panose="020B0604020202020204" pitchFamily="34" charset="0"/>
            </a:endParaRPr>
          </a:p>
          <a:p>
            <a:pPr marL="0" indent="0">
              <a:buNone/>
            </a:pPr>
            <a:endParaRPr lang="sv-SE" sz="2800" dirty="0">
              <a:effectLst/>
              <a:latin typeface="Garamond" panose="02020404030301010803" pitchFamily="18" charset="0"/>
              <a:ea typeface="Calibri" panose="020F0502020204030204" pitchFamily="34" charset="0"/>
              <a:cs typeface="Arial" panose="020B0604020202020204" pitchFamily="34" charset="0"/>
            </a:endParaRPr>
          </a:p>
          <a:p>
            <a:pPr marL="514350" indent="-514350">
              <a:buFont typeface="+mj-lt"/>
              <a:buAutoNum type="arabicPeriod"/>
            </a:pPr>
            <a:endParaRPr lang="sv-SE" dirty="0">
              <a:latin typeface="Garamond" panose="02020404030301010803" pitchFamily="18" charset="0"/>
              <a:cs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391985410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CC42BE617C7B942AA447D1B7E7F5555" ma:contentTypeVersion="12" ma:contentTypeDescription="Skapa ett nytt dokument." ma:contentTypeScope="" ma:versionID="09bfd893e8ff95bc71ec99bec14b2567">
  <xsd:schema xmlns:xsd="http://www.w3.org/2001/XMLSchema" xmlns:xs="http://www.w3.org/2001/XMLSchema" xmlns:p="http://schemas.microsoft.com/office/2006/metadata/properties" xmlns:ns2="7f48b5e5-2ea7-4c9a-97ae-73aeab304ab8" xmlns:ns3="e6472f78-5d4c-4866-bbfe-ea10e80aef2a" targetNamespace="http://schemas.microsoft.com/office/2006/metadata/properties" ma:root="true" ma:fieldsID="b1840adfbf17c61ccf20b2ef630562ab" ns2:_="" ns3:_="">
    <xsd:import namespace="7f48b5e5-2ea7-4c9a-97ae-73aeab304ab8"/>
    <xsd:import namespace="e6472f78-5d4c-4866-bbfe-ea10e80aef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48b5e5-2ea7-4c9a-97ae-73aeab304a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472f78-5d4c-4866-bbfe-ea10e80aef2a"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CE6D6F-C3B4-4C2F-B369-B27C48536168}">
  <ds:schemaRefs>
    <ds:schemaRef ds:uri="http://schemas.microsoft.com/sharepoint/v3/contenttype/forms"/>
  </ds:schemaRefs>
</ds:datastoreItem>
</file>

<file path=customXml/itemProps2.xml><?xml version="1.0" encoding="utf-8"?>
<ds:datastoreItem xmlns:ds="http://schemas.openxmlformats.org/officeDocument/2006/customXml" ds:itemID="{18A12564-E727-42B4-9EB7-05399E94D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48b5e5-2ea7-4c9a-97ae-73aeab304ab8"/>
    <ds:schemaRef ds:uri="e6472f78-5d4c-4866-bbfe-ea10e80aef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33167-2FE2-477B-96B4-05D62C82A2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1569</TotalTime>
  <Words>1267</Words>
  <Application>Microsoft Office PowerPoint</Application>
  <PresentationFormat>Bredbild</PresentationFormat>
  <Paragraphs>112</Paragraphs>
  <Slides>14</Slides>
  <Notes>0</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14</vt:i4>
      </vt:variant>
    </vt:vector>
  </HeadingPairs>
  <TitlesOfParts>
    <vt:vector size="24" baseType="lpstr">
      <vt:lpstr>Abadi</vt:lpstr>
      <vt:lpstr>Arial</vt:lpstr>
      <vt:lpstr>Franklin Gothic Demi Cond</vt:lpstr>
      <vt:lpstr>Franklin Gothic Medium</vt:lpstr>
      <vt:lpstr>Garamond</vt:lpstr>
      <vt:lpstr>HelveticaNeueLT Std</vt:lpstr>
      <vt:lpstr>HelveticaNeueLT Std Blk Cn</vt:lpstr>
      <vt:lpstr>Modern Love</vt:lpstr>
      <vt:lpstr>The Hand</vt:lpstr>
      <vt:lpstr>SketchyVTI</vt:lpstr>
      <vt:lpstr>Introduktion kårfullmäktige</vt:lpstr>
      <vt:lpstr>Ett viktigt uppdrag!</vt:lpstr>
      <vt:lpstr>Det finns en Arbetsordning för kårfullmäktige  Ni kommer också att få en handbok!</vt:lpstr>
      <vt:lpstr>PowerPoint-presentation</vt:lpstr>
      <vt:lpstr>Kårfullmäktige är medlemmarnas förlängda arm</vt:lpstr>
      <vt:lpstr>Styrdokument –kort översikt</vt:lpstr>
      <vt:lpstr>Året med kårfullmäktige</vt:lpstr>
      <vt:lpstr>Kårfullmäktige - praktiskt</vt:lpstr>
      <vt:lpstr>Lyft en fråga!</vt:lpstr>
      <vt:lpstr>Vad är studentinflytande?</vt:lpstr>
      <vt:lpstr>Olika typer av inflytande</vt:lpstr>
      <vt:lpstr>Ledamot - vad är ett förtroendeuppdrag?</vt:lpstr>
      <vt:lpstr>Ledamot – vad är ditt ansvar?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Beslut vid konstituerande kårfullmäktige</dc:title>
  <dc:creator>Stefan Brattlöf</dc:creator>
  <cp:lastModifiedBy>Emma Möller</cp:lastModifiedBy>
  <cp:revision>32</cp:revision>
  <dcterms:created xsi:type="dcterms:W3CDTF">2021-05-03T11:38:35Z</dcterms:created>
  <dcterms:modified xsi:type="dcterms:W3CDTF">2021-11-01T12:05:08Z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0x0101006CC42BE617C7B942AA447D1B7E7F5555</vt:lpwstr>
  </property>
</Properties>
</file>